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1833" r:id="rId3"/>
    <p:sldId id="258" r:id="rId4"/>
    <p:sldId id="264" r:id="rId5"/>
    <p:sldId id="1843" r:id="rId6"/>
    <p:sldId id="1844" r:id="rId7"/>
    <p:sldId id="1845" r:id="rId8"/>
    <p:sldId id="1846" r:id="rId9"/>
    <p:sldId id="1847" r:id="rId10"/>
    <p:sldId id="1848" r:id="rId11"/>
    <p:sldId id="1849" r:id="rId12"/>
    <p:sldId id="1850" r:id="rId13"/>
    <p:sldId id="1876" r:id="rId14"/>
    <p:sldId id="1877" r:id="rId15"/>
    <p:sldId id="1852" r:id="rId16"/>
    <p:sldId id="1853" r:id="rId17"/>
    <p:sldId id="1854" r:id="rId18"/>
    <p:sldId id="1855" r:id="rId19"/>
    <p:sldId id="1858" r:id="rId20"/>
    <p:sldId id="1856" r:id="rId21"/>
    <p:sldId id="1860" r:id="rId22"/>
    <p:sldId id="1861" r:id="rId23"/>
    <p:sldId id="1862" r:id="rId24"/>
    <p:sldId id="1863" r:id="rId25"/>
    <p:sldId id="1866" r:id="rId26"/>
    <p:sldId id="1865" r:id="rId27"/>
    <p:sldId id="1873" r:id="rId28"/>
    <p:sldId id="1867" r:id="rId29"/>
    <p:sldId id="1868" r:id="rId30"/>
    <p:sldId id="1869" r:id="rId31"/>
    <p:sldId id="1870" r:id="rId32"/>
    <p:sldId id="1871" r:id="rId33"/>
    <p:sldId id="1872" r:id="rId34"/>
    <p:sldId id="262" r:id="rId35"/>
    <p:sldId id="1874" r:id="rId36"/>
    <p:sldId id="276" r:id="rId37"/>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2" autoAdjust="0"/>
    <p:restoredTop sz="86483" autoAdjust="0"/>
  </p:normalViewPr>
  <p:slideViewPr>
    <p:cSldViewPr snapToGrid="0" showGuides="1">
      <p:cViewPr varScale="1">
        <p:scale>
          <a:sx n="96" d="100"/>
          <a:sy n="96" d="100"/>
        </p:scale>
        <p:origin x="480"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2CEA3-90D8-4D1E-A40B-A621639E479F}" type="datetimeFigureOut">
              <a:rPr lang="zh-CN" altLang="en-US" smtClean="0"/>
              <a:t>2024-07-04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47BCB-8826-446A-99A2-0E2C6DCE969C}" type="slidenum">
              <a:rPr lang="zh-CN" altLang="en-US" smtClean="0"/>
              <a:t>‹#›</a:t>
            </a:fld>
            <a:endParaRPr lang="zh-CN" altLang="en-US"/>
          </a:p>
        </p:txBody>
      </p:sp>
    </p:spTree>
    <p:extLst>
      <p:ext uri="{BB962C8B-B14F-4D97-AF65-F5344CB8AC3E}">
        <p14:creationId xmlns:p14="http://schemas.microsoft.com/office/powerpoint/2010/main" val="2587448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4</a:t>
            </a:fld>
            <a:endParaRPr lang="zh-CN" altLang="en-US"/>
          </a:p>
        </p:txBody>
      </p:sp>
    </p:spTree>
    <p:extLst>
      <p:ext uri="{BB962C8B-B14F-4D97-AF65-F5344CB8AC3E}">
        <p14:creationId xmlns:p14="http://schemas.microsoft.com/office/powerpoint/2010/main" val="2681978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14</a:t>
            </a:fld>
            <a:endParaRPr lang="zh-CN" altLang="en-US"/>
          </a:p>
        </p:txBody>
      </p:sp>
    </p:spTree>
    <p:extLst>
      <p:ext uri="{BB962C8B-B14F-4D97-AF65-F5344CB8AC3E}">
        <p14:creationId xmlns:p14="http://schemas.microsoft.com/office/powerpoint/2010/main" val="4067952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15</a:t>
            </a:fld>
            <a:endParaRPr lang="zh-CN" altLang="en-US"/>
          </a:p>
        </p:txBody>
      </p:sp>
    </p:spTree>
    <p:extLst>
      <p:ext uri="{BB962C8B-B14F-4D97-AF65-F5344CB8AC3E}">
        <p14:creationId xmlns:p14="http://schemas.microsoft.com/office/powerpoint/2010/main" val="3259311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16</a:t>
            </a:fld>
            <a:endParaRPr lang="zh-CN" altLang="en-US"/>
          </a:p>
        </p:txBody>
      </p:sp>
    </p:spTree>
    <p:extLst>
      <p:ext uri="{BB962C8B-B14F-4D97-AF65-F5344CB8AC3E}">
        <p14:creationId xmlns:p14="http://schemas.microsoft.com/office/powerpoint/2010/main" val="413089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1481483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19</a:t>
            </a:fld>
            <a:endParaRPr lang="zh-CN" altLang="en-US"/>
          </a:p>
        </p:txBody>
      </p:sp>
    </p:spTree>
    <p:extLst>
      <p:ext uri="{BB962C8B-B14F-4D97-AF65-F5344CB8AC3E}">
        <p14:creationId xmlns:p14="http://schemas.microsoft.com/office/powerpoint/2010/main" val="239528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20</a:t>
            </a:fld>
            <a:endParaRPr lang="zh-CN" altLang="en-US"/>
          </a:p>
        </p:txBody>
      </p:sp>
    </p:spTree>
    <p:extLst>
      <p:ext uri="{BB962C8B-B14F-4D97-AF65-F5344CB8AC3E}">
        <p14:creationId xmlns:p14="http://schemas.microsoft.com/office/powerpoint/2010/main" val="2432754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21</a:t>
            </a:fld>
            <a:endParaRPr lang="zh-CN" altLang="en-US"/>
          </a:p>
        </p:txBody>
      </p:sp>
    </p:spTree>
    <p:extLst>
      <p:ext uri="{BB962C8B-B14F-4D97-AF65-F5344CB8AC3E}">
        <p14:creationId xmlns:p14="http://schemas.microsoft.com/office/powerpoint/2010/main" val="4264131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23</a:t>
            </a:fld>
            <a:endParaRPr lang="zh-CN" altLang="en-US"/>
          </a:p>
        </p:txBody>
      </p:sp>
    </p:spTree>
    <p:extLst>
      <p:ext uri="{BB962C8B-B14F-4D97-AF65-F5344CB8AC3E}">
        <p14:creationId xmlns:p14="http://schemas.microsoft.com/office/powerpoint/2010/main" val="766878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24</a:t>
            </a:fld>
            <a:endParaRPr lang="zh-CN" altLang="en-US"/>
          </a:p>
        </p:txBody>
      </p:sp>
    </p:spTree>
    <p:extLst>
      <p:ext uri="{BB962C8B-B14F-4D97-AF65-F5344CB8AC3E}">
        <p14:creationId xmlns:p14="http://schemas.microsoft.com/office/powerpoint/2010/main" val="2995320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25</a:t>
            </a:fld>
            <a:endParaRPr lang="zh-CN" altLang="en-US"/>
          </a:p>
        </p:txBody>
      </p:sp>
    </p:spTree>
    <p:extLst>
      <p:ext uri="{BB962C8B-B14F-4D97-AF65-F5344CB8AC3E}">
        <p14:creationId xmlns:p14="http://schemas.microsoft.com/office/powerpoint/2010/main" val="3703888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5</a:t>
            </a:fld>
            <a:endParaRPr lang="zh-CN" altLang="en-US"/>
          </a:p>
        </p:txBody>
      </p:sp>
    </p:spTree>
    <p:extLst>
      <p:ext uri="{BB962C8B-B14F-4D97-AF65-F5344CB8AC3E}">
        <p14:creationId xmlns:p14="http://schemas.microsoft.com/office/powerpoint/2010/main" val="220792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26</a:t>
            </a:fld>
            <a:endParaRPr lang="zh-CN" altLang="en-US"/>
          </a:p>
        </p:txBody>
      </p:sp>
    </p:spTree>
    <p:extLst>
      <p:ext uri="{BB962C8B-B14F-4D97-AF65-F5344CB8AC3E}">
        <p14:creationId xmlns:p14="http://schemas.microsoft.com/office/powerpoint/2010/main" val="2039530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27</a:t>
            </a:fld>
            <a:endParaRPr lang="zh-CN" altLang="en-US"/>
          </a:p>
        </p:txBody>
      </p:sp>
    </p:spTree>
    <p:extLst>
      <p:ext uri="{BB962C8B-B14F-4D97-AF65-F5344CB8AC3E}">
        <p14:creationId xmlns:p14="http://schemas.microsoft.com/office/powerpoint/2010/main" val="1471548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28</a:t>
            </a:fld>
            <a:endParaRPr lang="zh-CN" altLang="en-US"/>
          </a:p>
        </p:txBody>
      </p:sp>
    </p:spTree>
    <p:extLst>
      <p:ext uri="{BB962C8B-B14F-4D97-AF65-F5344CB8AC3E}">
        <p14:creationId xmlns:p14="http://schemas.microsoft.com/office/powerpoint/2010/main" val="3605424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29</a:t>
            </a:fld>
            <a:endParaRPr lang="zh-CN" altLang="en-US"/>
          </a:p>
        </p:txBody>
      </p:sp>
    </p:spTree>
    <p:extLst>
      <p:ext uri="{BB962C8B-B14F-4D97-AF65-F5344CB8AC3E}">
        <p14:creationId xmlns:p14="http://schemas.microsoft.com/office/powerpoint/2010/main" val="2284067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30</a:t>
            </a:fld>
            <a:endParaRPr lang="zh-CN" altLang="en-US"/>
          </a:p>
        </p:txBody>
      </p:sp>
    </p:spTree>
    <p:extLst>
      <p:ext uri="{BB962C8B-B14F-4D97-AF65-F5344CB8AC3E}">
        <p14:creationId xmlns:p14="http://schemas.microsoft.com/office/powerpoint/2010/main" val="3869024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31</a:t>
            </a:fld>
            <a:endParaRPr lang="zh-CN" altLang="en-US"/>
          </a:p>
        </p:txBody>
      </p:sp>
    </p:spTree>
    <p:extLst>
      <p:ext uri="{BB962C8B-B14F-4D97-AF65-F5344CB8AC3E}">
        <p14:creationId xmlns:p14="http://schemas.microsoft.com/office/powerpoint/2010/main" val="200309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32</a:t>
            </a:fld>
            <a:endParaRPr lang="zh-CN" altLang="en-US"/>
          </a:p>
        </p:txBody>
      </p:sp>
    </p:spTree>
    <p:extLst>
      <p:ext uri="{BB962C8B-B14F-4D97-AF65-F5344CB8AC3E}">
        <p14:creationId xmlns:p14="http://schemas.microsoft.com/office/powerpoint/2010/main" val="497052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33</a:t>
            </a:fld>
            <a:endParaRPr lang="zh-CN" altLang="en-US"/>
          </a:p>
        </p:txBody>
      </p:sp>
    </p:spTree>
    <p:extLst>
      <p:ext uri="{BB962C8B-B14F-4D97-AF65-F5344CB8AC3E}">
        <p14:creationId xmlns:p14="http://schemas.microsoft.com/office/powerpoint/2010/main" val="2250271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35</a:t>
            </a:fld>
            <a:endParaRPr lang="zh-CN" altLang="en-US"/>
          </a:p>
        </p:txBody>
      </p:sp>
    </p:spTree>
    <p:extLst>
      <p:ext uri="{BB962C8B-B14F-4D97-AF65-F5344CB8AC3E}">
        <p14:creationId xmlns:p14="http://schemas.microsoft.com/office/powerpoint/2010/main" val="543046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6</a:t>
            </a:fld>
            <a:endParaRPr lang="zh-CN" altLang="en-US"/>
          </a:p>
        </p:txBody>
      </p:sp>
    </p:spTree>
    <p:extLst>
      <p:ext uri="{BB962C8B-B14F-4D97-AF65-F5344CB8AC3E}">
        <p14:creationId xmlns:p14="http://schemas.microsoft.com/office/powerpoint/2010/main" val="1513627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7</a:t>
            </a:fld>
            <a:endParaRPr lang="zh-CN" altLang="en-US"/>
          </a:p>
        </p:txBody>
      </p:sp>
    </p:spTree>
    <p:extLst>
      <p:ext uri="{BB962C8B-B14F-4D97-AF65-F5344CB8AC3E}">
        <p14:creationId xmlns:p14="http://schemas.microsoft.com/office/powerpoint/2010/main" val="3877814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9</a:t>
            </a:fld>
            <a:endParaRPr lang="zh-CN" altLang="en-US"/>
          </a:p>
        </p:txBody>
      </p:sp>
    </p:spTree>
    <p:extLst>
      <p:ext uri="{BB962C8B-B14F-4D97-AF65-F5344CB8AC3E}">
        <p14:creationId xmlns:p14="http://schemas.microsoft.com/office/powerpoint/2010/main" val="91294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10</a:t>
            </a:fld>
            <a:endParaRPr lang="zh-CN" altLang="en-US"/>
          </a:p>
        </p:txBody>
      </p:sp>
    </p:spTree>
    <p:extLst>
      <p:ext uri="{BB962C8B-B14F-4D97-AF65-F5344CB8AC3E}">
        <p14:creationId xmlns:p14="http://schemas.microsoft.com/office/powerpoint/2010/main" val="3018381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11</a:t>
            </a:fld>
            <a:endParaRPr lang="zh-CN" altLang="en-US"/>
          </a:p>
        </p:txBody>
      </p:sp>
    </p:spTree>
    <p:extLst>
      <p:ext uri="{BB962C8B-B14F-4D97-AF65-F5344CB8AC3E}">
        <p14:creationId xmlns:p14="http://schemas.microsoft.com/office/powerpoint/2010/main" val="2833798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12</a:t>
            </a:fld>
            <a:endParaRPr lang="zh-CN" altLang="en-US"/>
          </a:p>
        </p:txBody>
      </p:sp>
    </p:spTree>
    <p:extLst>
      <p:ext uri="{BB962C8B-B14F-4D97-AF65-F5344CB8AC3E}">
        <p14:creationId xmlns:p14="http://schemas.microsoft.com/office/powerpoint/2010/main" val="1125331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b7bacfe8-8d77-4497-b0ea-2d6c7f814e7d.source.default.zh-Hans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13</a:t>
            </a:fld>
            <a:endParaRPr lang="zh-CN" altLang="en-US"/>
          </a:p>
        </p:txBody>
      </p:sp>
    </p:spTree>
    <p:extLst>
      <p:ext uri="{BB962C8B-B14F-4D97-AF65-F5344CB8AC3E}">
        <p14:creationId xmlns:p14="http://schemas.microsoft.com/office/powerpoint/2010/main" val="3851035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chemeClr val="accent1">
                <a:lumMod val="50000"/>
              </a:schemeClr>
            </a:gs>
            <a:gs pos="100000">
              <a:schemeClr val="accent1"/>
            </a:gs>
          </a:gsLst>
          <a:lin ang="7800000" scaled="0"/>
        </a:gradFill>
        <a:effectLst/>
      </p:bgPr>
    </p:bg>
    <p:spTree>
      <p:nvGrpSpPr>
        <p:cNvPr id="1" name=""/>
        <p:cNvGrpSpPr/>
        <p:nvPr/>
      </p:nvGrpSpPr>
      <p:grpSpPr>
        <a:xfrm>
          <a:off x="0" y="0"/>
          <a:ext cx="0" cy="0"/>
          <a:chOff x="0" y="0"/>
          <a:chExt cx="0" cy="0"/>
        </a:xfrm>
      </p:grpSpPr>
      <p:grpSp>
        <p:nvGrpSpPr>
          <p:cNvPr id="15" name="组合 14"/>
          <p:cNvGrpSpPr/>
          <p:nvPr/>
        </p:nvGrpSpPr>
        <p:grpSpPr>
          <a:xfrm>
            <a:off x="0" y="0"/>
            <a:ext cx="12192001" cy="6858000"/>
            <a:chOff x="0" y="0"/>
            <a:chExt cx="12192001" cy="6858000"/>
          </a:xfrm>
        </p:grpSpPr>
        <p:sp>
          <p:nvSpPr>
            <p:cNvPr id="10" name="任意多边形: 形状 9"/>
            <p:cNvSpPr>
              <a:spLocks noChangeArrowheads="1"/>
            </p:cNvSpPr>
            <p:nvPr/>
          </p:nvSpPr>
          <p:spPr bwMode="auto">
            <a:xfrm rot="5400000">
              <a:off x="219207" y="799956"/>
              <a:ext cx="838036" cy="631825"/>
            </a:xfrm>
            <a:custGeom>
              <a:avLst/>
              <a:gdLst>
                <a:gd name="connsiteX0" fmla="*/ 766102 w 838036"/>
                <a:gd name="connsiteY0" fmla="*/ 36267 h 631825"/>
                <a:gd name="connsiteX1" fmla="*/ 802069 w 838036"/>
                <a:gd name="connsiteY1" fmla="*/ 0 h 631825"/>
                <a:gd name="connsiteX2" fmla="*/ 838036 w 838036"/>
                <a:gd name="connsiteY2" fmla="*/ 36267 h 631825"/>
                <a:gd name="connsiteX3" fmla="*/ 802069 w 838036"/>
                <a:gd name="connsiteY3" fmla="*/ 72534 h 631825"/>
                <a:gd name="connsiteX4" fmla="*/ 766102 w 838036"/>
                <a:gd name="connsiteY4" fmla="*/ 36267 h 631825"/>
                <a:gd name="connsiteX5" fmla="*/ 766102 w 838036"/>
                <a:gd name="connsiteY5" fmla="*/ 315913 h 631825"/>
                <a:gd name="connsiteX6" fmla="*/ 802069 w 838036"/>
                <a:gd name="connsiteY6" fmla="*/ 279946 h 631825"/>
                <a:gd name="connsiteX7" fmla="*/ 838036 w 838036"/>
                <a:gd name="connsiteY7" fmla="*/ 315913 h 631825"/>
                <a:gd name="connsiteX8" fmla="*/ 802069 w 838036"/>
                <a:gd name="connsiteY8" fmla="*/ 351880 h 631825"/>
                <a:gd name="connsiteX9" fmla="*/ 766102 w 838036"/>
                <a:gd name="connsiteY9" fmla="*/ 315913 h 631825"/>
                <a:gd name="connsiteX10" fmla="*/ 766102 w 838036"/>
                <a:gd name="connsiteY10" fmla="*/ 595558 h 631825"/>
                <a:gd name="connsiteX11" fmla="*/ 802069 w 838036"/>
                <a:gd name="connsiteY11" fmla="*/ 559291 h 631825"/>
                <a:gd name="connsiteX12" fmla="*/ 838036 w 838036"/>
                <a:gd name="connsiteY12" fmla="*/ 595558 h 631825"/>
                <a:gd name="connsiteX13" fmla="*/ 802069 w 838036"/>
                <a:gd name="connsiteY13" fmla="*/ 631825 h 631825"/>
                <a:gd name="connsiteX14" fmla="*/ 766102 w 838036"/>
                <a:gd name="connsiteY14" fmla="*/ 595558 h 631825"/>
                <a:gd name="connsiteX15" fmla="*/ 510735 w 838036"/>
                <a:gd name="connsiteY15" fmla="*/ 36267 h 631825"/>
                <a:gd name="connsiteX16" fmla="*/ 546702 w 838036"/>
                <a:gd name="connsiteY16" fmla="*/ 0 h 631825"/>
                <a:gd name="connsiteX17" fmla="*/ 582669 w 838036"/>
                <a:gd name="connsiteY17" fmla="*/ 36267 h 631825"/>
                <a:gd name="connsiteX18" fmla="*/ 546702 w 838036"/>
                <a:gd name="connsiteY18" fmla="*/ 72534 h 631825"/>
                <a:gd name="connsiteX19" fmla="*/ 510735 w 838036"/>
                <a:gd name="connsiteY19" fmla="*/ 36267 h 631825"/>
                <a:gd name="connsiteX20" fmla="*/ 510735 w 838036"/>
                <a:gd name="connsiteY20" fmla="*/ 315913 h 631825"/>
                <a:gd name="connsiteX21" fmla="*/ 546702 w 838036"/>
                <a:gd name="connsiteY21" fmla="*/ 279946 h 631825"/>
                <a:gd name="connsiteX22" fmla="*/ 582669 w 838036"/>
                <a:gd name="connsiteY22" fmla="*/ 315913 h 631825"/>
                <a:gd name="connsiteX23" fmla="*/ 546702 w 838036"/>
                <a:gd name="connsiteY23" fmla="*/ 351880 h 631825"/>
                <a:gd name="connsiteX24" fmla="*/ 510735 w 838036"/>
                <a:gd name="connsiteY24" fmla="*/ 315913 h 631825"/>
                <a:gd name="connsiteX25" fmla="*/ 510735 w 838036"/>
                <a:gd name="connsiteY25" fmla="*/ 595558 h 631825"/>
                <a:gd name="connsiteX26" fmla="*/ 546702 w 838036"/>
                <a:gd name="connsiteY26" fmla="*/ 559291 h 631825"/>
                <a:gd name="connsiteX27" fmla="*/ 582669 w 838036"/>
                <a:gd name="connsiteY27" fmla="*/ 595558 h 631825"/>
                <a:gd name="connsiteX28" fmla="*/ 546702 w 838036"/>
                <a:gd name="connsiteY28" fmla="*/ 631825 h 631825"/>
                <a:gd name="connsiteX29" fmla="*/ 510735 w 838036"/>
                <a:gd name="connsiteY29" fmla="*/ 595558 h 631825"/>
                <a:gd name="connsiteX30" fmla="*/ 255367 w 838036"/>
                <a:gd name="connsiteY30" fmla="*/ 36267 h 631825"/>
                <a:gd name="connsiteX31" fmla="*/ 291634 w 838036"/>
                <a:gd name="connsiteY31" fmla="*/ 0 h 631825"/>
                <a:gd name="connsiteX32" fmla="*/ 327901 w 838036"/>
                <a:gd name="connsiteY32" fmla="*/ 36267 h 631825"/>
                <a:gd name="connsiteX33" fmla="*/ 291634 w 838036"/>
                <a:gd name="connsiteY33" fmla="*/ 72534 h 631825"/>
                <a:gd name="connsiteX34" fmla="*/ 255367 w 838036"/>
                <a:gd name="connsiteY34" fmla="*/ 36267 h 631825"/>
                <a:gd name="connsiteX35" fmla="*/ 255367 w 838036"/>
                <a:gd name="connsiteY35" fmla="*/ 315913 h 631825"/>
                <a:gd name="connsiteX36" fmla="*/ 291634 w 838036"/>
                <a:gd name="connsiteY36" fmla="*/ 279946 h 631825"/>
                <a:gd name="connsiteX37" fmla="*/ 327901 w 838036"/>
                <a:gd name="connsiteY37" fmla="*/ 315913 h 631825"/>
                <a:gd name="connsiteX38" fmla="*/ 291634 w 838036"/>
                <a:gd name="connsiteY38" fmla="*/ 351880 h 631825"/>
                <a:gd name="connsiteX39" fmla="*/ 255367 w 838036"/>
                <a:gd name="connsiteY39" fmla="*/ 315913 h 631825"/>
                <a:gd name="connsiteX40" fmla="*/ 255367 w 838036"/>
                <a:gd name="connsiteY40" fmla="*/ 595558 h 631825"/>
                <a:gd name="connsiteX41" fmla="*/ 291634 w 838036"/>
                <a:gd name="connsiteY41" fmla="*/ 559291 h 631825"/>
                <a:gd name="connsiteX42" fmla="*/ 327901 w 838036"/>
                <a:gd name="connsiteY42" fmla="*/ 595558 h 631825"/>
                <a:gd name="connsiteX43" fmla="*/ 291634 w 838036"/>
                <a:gd name="connsiteY43" fmla="*/ 631825 h 631825"/>
                <a:gd name="connsiteX44" fmla="*/ 255367 w 838036"/>
                <a:gd name="connsiteY44" fmla="*/ 595558 h 631825"/>
                <a:gd name="connsiteX45" fmla="*/ 0 w 838036"/>
                <a:gd name="connsiteY45" fmla="*/ 36267 h 631825"/>
                <a:gd name="connsiteX46" fmla="*/ 36267 w 838036"/>
                <a:gd name="connsiteY46" fmla="*/ 0 h 631825"/>
                <a:gd name="connsiteX47" fmla="*/ 72534 w 838036"/>
                <a:gd name="connsiteY47" fmla="*/ 36267 h 631825"/>
                <a:gd name="connsiteX48" fmla="*/ 36267 w 838036"/>
                <a:gd name="connsiteY48" fmla="*/ 72534 h 631825"/>
                <a:gd name="connsiteX49" fmla="*/ 0 w 838036"/>
                <a:gd name="connsiteY49" fmla="*/ 36267 h 631825"/>
                <a:gd name="connsiteX50" fmla="*/ 0 w 838036"/>
                <a:gd name="connsiteY50" fmla="*/ 315913 h 631825"/>
                <a:gd name="connsiteX51" fmla="*/ 36267 w 838036"/>
                <a:gd name="connsiteY51" fmla="*/ 279946 h 631825"/>
                <a:gd name="connsiteX52" fmla="*/ 72534 w 838036"/>
                <a:gd name="connsiteY52" fmla="*/ 315913 h 631825"/>
                <a:gd name="connsiteX53" fmla="*/ 36267 w 838036"/>
                <a:gd name="connsiteY53" fmla="*/ 351880 h 631825"/>
                <a:gd name="connsiteX54" fmla="*/ 0 w 838036"/>
                <a:gd name="connsiteY54" fmla="*/ 315913 h 631825"/>
                <a:gd name="connsiteX55" fmla="*/ 0 w 838036"/>
                <a:gd name="connsiteY55" fmla="*/ 595558 h 631825"/>
                <a:gd name="connsiteX56" fmla="*/ 36267 w 838036"/>
                <a:gd name="connsiteY56" fmla="*/ 559291 h 631825"/>
                <a:gd name="connsiteX57" fmla="*/ 72534 w 838036"/>
                <a:gd name="connsiteY57" fmla="*/ 595558 h 631825"/>
                <a:gd name="connsiteX58" fmla="*/ 36267 w 838036"/>
                <a:gd name="connsiteY58" fmla="*/ 631825 h 631825"/>
                <a:gd name="connsiteX59" fmla="*/ 0 w 838036"/>
                <a:gd name="connsiteY59" fmla="*/ 595558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38036" h="631825">
                  <a:moveTo>
                    <a:pt x="766102" y="36267"/>
                  </a:moveTo>
                  <a:cubicBezTo>
                    <a:pt x="766102" y="16237"/>
                    <a:pt x="782205" y="0"/>
                    <a:pt x="802069" y="0"/>
                  </a:cubicBezTo>
                  <a:cubicBezTo>
                    <a:pt x="821933" y="0"/>
                    <a:pt x="838036" y="16237"/>
                    <a:pt x="838036" y="36267"/>
                  </a:cubicBezTo>
                  <a:cubicBezTo>
                    <a:pt x="838036" y="56297"/>
                    <a:pt x="821933" y="72534"/>
                    <a:pt x="802069" y="72534"/>
                  </a:cubicBezTo>
                  <a:cubicBezTo>
                    <a:pt x="782205" y="72534"/>
                    <a:pt x="766102" y="56297"/>
                    <a:pt x="766102" y="36267"/>
                  </a:cubicBezTo>
                  <a:close/>
                  <a:moveTo>
                    <a:pt x="766102" y="315913"/>
                  </a:moveTo>
                  <a:cubicBezTo>
                    <a:pt x="766102" y="296049"/>
                    <a:pt x="782205" y="279946"/>
                    <a:pt x="802069" y="279946"/>
                  </a:cubicBezTo>
                  <a:cubicBezTo>
                    <a:pt x="821933" y="279946"/>
                    <a:pt x="838036" y="296049"/>
                    <a:pt x="838036" y="315913"/>
                  </a:cubicBezTo>
                  <a:cubicBezTo>
                    <a:pt x="838036" y="335777"/>
                    <a:pt x="821933" y="351880"/>
                    <a:pt x="802069" y="351880"/>
                  </a:cubicBezTo>
                  <a:cubicBezTo>
                    <a:pt x="782205" y="351880"/>
                    <a:pt x="766102" y="335777"/>
                    <a:pt x="766102" y="315913"/>
                  </a:cubicBezTo>
                  <a:close/>
                  <a:moveTo>
                    <a:pt x="766102" y="595558"/>
                  </a:moveTo>
                  <a:cubicBezTo>
                    <a:pt x="766102" y="575528"/>
                    <a:pt x="782205" y="559291"/>
                    <a:pt x="802069" y="559291"/>
                  </a:cubicBezTo>
                  <a:cubicBezTo>
                    <a:pt x="821933" y="559291"/>
                    <a:pt x="838036" y="575528"/>
                    <a:pt x="838036" y="595558"/>
                  </a:cubicBezTo>
                  <a:cubicBezTo>
                    <a:pt x="838036" y="615588"/>
                    <a:pt x="821933" y="631825"/>
                    <a:pt x="802069" y="631825"/>
                  </a:cubicBezTo>
                  <a:cubicBezTo>
                    <a:pt x="782205" y="631825"/>
                    <a:pt x="766102" y="615588"/>
                    <a:pt x="766102" y="595558"/>
                  </a:cubicBezTo>
                  <a:close/>
                  <a:moveTo>
                    <a:pt x="510735" y="36267"/>
                  </a:moveTo>
                  <a:cubicBezTo>
                    <a:pt x="510735" y="16237"/>
                    <a:pt x="526838" y="0"/>
                    <a:pt x="546702" y="0"/>
                  </a:cubicBezTo>
                  <a:cubicBezTo>
                    <a:pt x="566566" y="0"/>
                    <a:pt x="582669" y="16237"/>
                    <a:pt x="582669" y="36267"/>
                  </a:cubicBezTo>
                  <a:cubicBezTo>
                    <a:pt x="582669" y="56297"/>
                    <a:pt x="566566" y="72534"/>
                    <a:pt x="546702" y="72534"/>
                  </a:cubicBezTo>
                  <a:cubicBezTo>
                    <a:pt x="526838" y="72534"/>
                    <a:pt x="510735" y="56297"/>
                    <a:pt x="510735" y="36267"/>
                  </a:cubicBezTo>
                  <a:close/>
                  <a:moveTo>
                    <a:pt x="510735" y="315913"/>
                  </a:moveTo>
                  <a:cubicBezTo>
                    <a:pt x="510735" y="296049"/>
                    <a:pt x="526838" y="279946"/>
                    <a:pt x="546702" y="279946"/>
                  </a:cubicBezTo>
                  <a:cubicBezTo>
                    <a:pt x="566566" y="279946"/>
                    <a:pt x="582669" y="296049"/>
                    <a:pt x="582669" y="315913"/>
                  </a:cubicBezTo>
                  <a:cubicBezTo>
                    <a:pt x="582669" y="335777"/>
                    <a:pt x="566566" y="351880"/>
                    <a:pt x="546702" y="351880"/>
                  </a:cubicBezTo>
                  <a:cubicBezTo>
                    <a:pt x="526838" y="351880"/>
                    <a:pt x="510735" y="335777"/>
                    <a:pt x="510735" y="315913"/>
                  </a:cubicBezTo>
                  <a:close/>
                  <a:moveTo>
                    <a:pt x="510735" y="595558"/>
                  </a:moveTo>
                  <a:cubicBezTo>
                    <a:pt x="510735" y="575528"/>
                    <a:pt x="526838" y="559291"/>
                    <a:pt x="546702" y="559291"/>
                  </a:cubicBezTo>
                  <a:cubicBezTo>
                    <a:pt x="566566" y="559291"/>
                    <a:pt x="582669" y="575528"/>
                    <a:pt x="582669" y="595558"/>
                  </a:cubicBezTo>
                  <a:cubicBezTo>
                    <a:pt x="582669" y="615588"/>
                    <a:pt x="566566" y="631825"/>
                    <a:pt x="546702" y="631825"/>
                  </a:cubicBezTo>
                  <a:cubicBezTo>
                    <a:pt x="526838" y="631825"/>
                    <a:pt x="510735" y="615588"/>
                    <a:pt x="510735" y="595558"/>
                  </a:cubicBezTo>
                  <a:close/>
                  <a:moveTo>
                    <a:pt x="255367" y="36267"/>
                  </a:moveTo>
                  <a:cubicBezTo>
                    <a:pt x="255367" y="16237"/>
                    <a:pt x="271604" y="0"/>
                    <a:pt x="291634" y="0"/>
                  </a:cubicBezTo>
                  <a:cubicBezTo>
                    <a:pt x="311664" y="0"/>
                    <a:pt x="327901" y="16237"/>
                    <a:pt x="327901" y="36267"/>
                  </a:cubicBezTo>
                  <a:cubicBezTo>
                    <a:pt x="327901" y="56297"/>
                    <a:pt x="311664" y="72534"/>
                    <a:pt x="291634" y="72534"/>
                  </a:cubicBezTo>
                  <a:cubicBezTo>
                    <a:pt x="271604" y="72534"/>
                    <a:pt x="255367" y="56297"/>
                    <a:pt x="255367" y="36267"/>
                  </a:cubicBezTo>
                  <a:close/>
                  <a:moveTo>
                    <a:pt x="255367" y="315913"/>
                  </a:moveTo>
                  <a:cubicBezTo>
                    <a:pt x="255367" y="296049"/>
                    <a:pt x="271604" y="279946"/>
                    <a:pt x="291634" y="279946"/>
                  </a:cubicBezTo>
                  <a:cubicBezTo>
                    <a:pt x="311664" y="279946"/>
                    <a:pt x="327901" y="296049"/>
                    <a:pt x="327901" y="315913"/>
                  </a:cubicBezTo>
                  <a:cubicBezTo>
                    <a:pt x="327901" y="335777"/>
                    <a:pt x="311664" y="351880"/>
                    <a:pt x="291634" y="351880"/>
                  </a:cubicBezTo>
                  <a:cubicBezTo>
                    <a:pt x="271604" y="351880"/>
                    <a:pt x="255367" y="335777"/>
                    <a:pt x="255367" y="315913"/>
                  </a:cubicBezTo>
                  <a:close/>
                  <a:moveTo>
                    <a:pt x="255367" y="595558"/>
                  </a:moveTo>
                  <a:cubicBezTo>
                    <a:pt x="255367" y="575528"/>
                    <a:pt x="271604" y="559291"/>
                    <a:pt x="291634" y="559291"/>
                  </a:cubicBezTo>
                  <a:cubicBezTo>
                    <a:pt x="311664" y="559291"/>
                    <a:pt x="327901" y="575528"/>
                    <a:pt x="327901" y="595558"/>
                  </a:cubicBezTo>
                  <a:cubicBezTo>
                    <a:pt x="327901" y="615588"/>
                    <a:pt x="311664" y="631825"/>
                    <a:pt x="291634" y="631825"/>
                  </a:cubicBezTo>
                  <a:cubicBezTo>
                    <a:pt x="271604" y="631825"/>
                    <a:pt x="255367" y="615588"/>
                    <a:pt x="255367" y="595558"/>
                  </a:cubicBezTo>
                  <a:close/>
                  <a:moveTo>
                    <a:pt x="0" y="36267"/>
                  </a:moveTo>
                  <a:cubicBezTo>
                    <a:pt x="0" y="16237"/>
                    <a:pt x="16237" y="0"/>
                    <a:pt x="36267" y="0"/>
                  </a:cubicBezTo>
                  <a:cubicBezTo>
                    <a:pt x="56297" y="0"/>
                    <a:pt x="72534" y="16237"/>
                    <a:pt x="72534" y="36267"/>
                  </a:cubicBezTo>
                  <a:cubicBezTo>
                    <a:pt x="72534" y="56297"/>
                    <a:pt x="56297" y="72534"/>
                    <a:pt x="36267" y="72534"/>
                  </a:cubicBezTo>
                  <a:cubicBezTo>
                    <a:pt x="16237" y="72534"/>
                    <a:pt x="0" y="56297"/>
                    <a:pt x="0" y="36267"/>
                  </a:cubicBezTo>
                  <a:close/>
                  <a:moveTo>
                    <a:pt x="0" y="315913"/>
                  </a:moveTo>
                  <a:cubicBezTo>
                    <a:pt x="0" y="296049"/>
                    <a:pt x="16237" y="279946"/>
                    <a:pt x="36267" y="279946"/>
                  </a:cubicBezTo>
                  <a:cubicBezTo>
                    <a:pt x="56297" y="279946"/>
                    <a:pt x="72534" y="296049"/>
                    <a:pt x="72534" y="315913"/>
                  </a:cubicBezTo>
                  <a:cubicBezTo>
                    <a:pt x="72534" y="335777"/>
                    <a:pt x="56297" y="351880"/>
                    <a:pt x="36267" y="351880"/>
                  </a:cubicBezTo>
                  <a:cubicBezTo>
                    <a:pt x="16237" y="351880"/>
                    <a:pt x="0" y="335777"/>
                    <a:pt x="0" y="315913"/>
                  </a:cubicBezTo>
                  <a:close/>
                  <a:moveTo>
                    <a:pt x="0" y="595558"/>
                  </a:moveTo>
                  <a:cubicBezTo>
                    <a:pt x="0" y="575528"/>
                    <a:pt x="16237" y="559291"/>
                    <a:pt x="36267" y="559291"/>
                  </a:cubicBezTo>
                  <a:cubicBezTo>
                    <a:pt x="56297" y="559291"/>
                    <a:pt x="72534" y="575528"/>
                    <a:pt x="72534" y="595558"/>
                  </a:cubicBezTo>
                  <a:cubicBezTo>
                    <a:pt x="72534" y="615588"/>
                    <a:pt x="56297" y="631825"/>
                    <a:pt x="36267" y="631825"/>
                  </a:cubicBezTo>
                  <a:cubicBezTo>
                    <a:pt x="16237" y="631825"/>
                    <a:pt x="0" y="615588"/>
                    <a:pt x="0" y="595558"/>
                  </a:cubicBezTo>
                  <a:close/>
                </a:path>
              </a:pathLst>
            </a:custGeom>
            <a:gradFill>
              <a:gsLst>
                <a:gs pos="0">
                  <a:schemeClr val="accent1">
                    <a:lumMod val="60000"/>
                    <a:lumOff val="40000"/>
                  </a:schemeClr>
                </a:gs>
                <a:gs pos="100000">
                  <a:schemeClr val="accent1"/>
                </a:gs>
              </a:gsLst>
              <a:lin ang="7800000" scaled="0"/>
            </a:gradFill>
            <a:ln>
              <a:noFill/>
            </a:ln>
          </p:spPr>
          <p:txBody>
            <a:bodyPr vert="horz" wrap="square" lIns="91440" tIns="45720" rIns="91440" bIns="45720" numCol="1" anchor="t" anchorCtr="0" compatLnSpc="1">
              <a:prstTxWarp prst="textNoShape">
                <a:avLst/>
              </a:prstTxWarp>
              <a:noAutofit/>
            </a:bodyPr>
            <a:lstStyle/>
            <a:p>
              <a:endParaRPr lang="zh-CN" altLang="en-US" sz="1800"/>
            </a:p>
          </p:txBody>
        </p:sp>
        <p:sp>
          <p:nvSpPr>
            <p:cNvPr id="8" name="任意多边形: 形状 7"/>
            <p:cNvSpPr/>
            <p:nvPr/>
          </p:nvSpPr>
          <p:spPr>
            <a:xfrm flipH="1">
              <a:off x="0" y="0"/>
              <a:ext cx="7591044" cy="6858000"/>
            </a:xfrm>
            <a:custGeom>
              <a:avLst/>
              <a:gdLst>
                <a:gd name="connsiteX0" fmla="*/ 6137986 w 7591044"/>
                <a:gd name="connsiteY0" fmla="*/ 0 h 6858000"/>
                <a:gd name="connsiteX1" fmla="*/ 2506862 w 7591044"/>
                <a:gd name="connsiteY1" fmla="*/ 0 h 6858000"/>
                <a:gd name="connsiteX2" fmla="*/ 2491481 w 7591044"/>
                <a:gd name="connsiteY2" fmla="*/ 82333 h 6858000"/>
                <a:gd name="connsiteX3" fmla="*/ 2791247 w 7591044"/>
                <a:gd name="connsiteY3" fmla="*/ 1470093 h 6858000"/>
                <a:gd name="connsiteX4" fmla="*/ 3056352 w 7591044"/>
                <a:gd name="connsiteY4" fmla="*/ 1859453 h 6858000"/>
                <a:gd name="connsiteX5" fmla="*/ 1997224 w 7591044"/>
                <a:gd name="connsiteY5" fmla="*/ 3858920 h 6858000"/>
                <a:gd name="connsiteX6" fmla="*/ 34825 w 7591044"/>
                <a:gd name="connsiteY6" fmla="*/ 6768598 h 6858000"/>
                <a:gd name="connsiteX7" fmla="*/ 53859 w 7591044"/>
                <a:gd name="connsiteY7" fmla="*/ 6858000 h 6858000"/>
                <a:gd name="connsiteX8" fmla="*/ 7591044 w 7591044"/>
                <a:gd name="connsiteY8" fmla="*/ 6858000 h 6858000"/>
                <a:gd name="connsiteX9" fmla="*/ 7591044 w 7591044"/>
                <a:gd name="connsiteY9" fmla="*/ 2411445 h 6858000"/>
                <a:gd name="connsiteX10" fmla="*/ 7499090 w 7591044"/>
                <a:gd name="connsiteY10" fmla="*/ 2407874 h 6858000"/>
                <a:gd name="connsiteX11" fmla="*/ 6487776 w 7591044"/>
                <a:gd name="connsiteY11" fmla="*/ 1389215 h 6858000"/>
                <a:gd name="connsiteX12" fmla="*/ 6208334 w 7591044"/>
                <a:gd name="connsiteY12" fmla="*/ 916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91044" h="6858000">
                  <a:moveTo>
                    <a:pt x="6137986" y="0"/>
                  </a:moveTo>
                  <a:lnTo>
                    <a:pt x="2506862" y="0"/>
                  </a:lnTo>
                  <a:lnTo>
                    <a:pt x="2491481" y="82333"/>
                  </a:lnTo>
                  <a:cubicBezTo>
                    <a:pt x="2424092" y="496122"/>
                    <a:pt x="2426798" y="1058959"/>
                    <a:pt x="2791247" y="1470093"/>
                  </a:cubicBezTo>
                  <a:cubicBezTo>
                    <a:pt x="2896715" y="1587351"/>
                    <a:pt x="2985926" y="1718320"/>
                    <a:pt x="3056352" y="1859453"/>
                  </a:cubicBezTo>
                  <a:cubicBezTo>
                    <a:pt x="3279791" y="2315893"/>
                    <a:pt x="3411012" y="3049188"/>
                    <a:pt x="1997224" y="3858920"/>
                  </a:cubicBezTo>
                  <a:cubicBezTo>
                    <a:pt x="959785" y="4520447"/>
                    <a:pt x="-218622" y="5181976"/>
                    <a:pt x="34825" y="6768598"/>
                  </a:cubicBezTo>
                  <a:lnTo>
                    <a:pt x="53859" y="6858000"/>
                  </a:lnTo>
                  <a:lnTo>
                    <a:pt x="7591044" y="6858000"/>
                  </a:lnTo>
                  <a:lnTo>
                    <a:pt x="7591044" y="2411445"/>
                  </a:lnTo>
                  <a:lnTo>
                    <a:pt x="7499090" y="2407874"/>
                  </a:lnTo>
                  <a:cubicBezTo>
                    <a:pt x="7114182" y="2368378"/>
                    <a:pt x="6685095" y="2139092"/>
                    <a:pt x="6487776" y="1389215"/>
                  </a:cubicBezTo>
                  <a:cubicBezTo>
                    <a:pt x="6329893" y="757729"/>
                    <a:pt x="6351608" y="337023"/>
                    <a:pt x="6208334" y="91691"/>
                  </a:cubicBezTo>
                  <a:close/>
                </a:path>
              </a:pathLst>
            </a:custGeom>
            <a:blipFill>
              <a:blip r:embed="rId2"/>
              <a:srcRect/>
              <a:stretch>
                <a:fillRect l="-684" r="-3483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lvl="0" algn="ctr"/>
              <a:endParaRPr lang="zh-CN" altLang="en-US"/>
            </a:p>
          </p:txBody>
        </p:sp>
        <p:sp>
          <p:nvSpPr>
            <p:cNvPr id="99" name="任意多边形: 形状 98"/>
            <p:cNvSpPr/>
            <p:nvPr/>
          </p:nvSpPr>
          <p:spPr>
            <a:xfrm flipV="1">
              <a:off x="10798543" y="0"/>
              <a:ext cx="1393457" cy="1499583"/>
            </a:xfrm>
            <a:custGeom>
              <a:avLst/>
              <a:gdLst>
                <a:gd name="connsiteX0" fmla="*/ 0 w 1393457"/>
                <a:gd name="connsiteY0" fmla="*/ 1499583 h 1499583"/>
                <a:gd name="connsiteX1" fmla="*/ 1393457 w 1393457"/>
                <a:gd name="connsiteY1" fmla="*/ 1499583 h 1499583"/>
                <a:gd name="connsiteX2" fmla="*/ 1393457 w 1393457"/>
                <a:gd name="connsiteY2" fmla="*/ 0 h 1499583"/>
                <a:gd name="connsiteX3" fmla="*/ 1360487 w 1393457"/>
                <a:gd name="connsiteY3" fmla="*/ 10999 h 1499583"/>
                <a:gd name="connsiteX4" fmla="*/ 1051907 w 1393457"/>
                <a:gd name="connsiteY4" fmla="*/ 298395 h 1499583"/>
                <a:gd name="connsiteX5" fmla="*/ 259460 w 1393457"/>
                <a:gd name="connsiteY5" fmla="*/ 1412371 h 1499583"/>
                <a:gd name="connsiteX6" fmla="*/ 86125 w 1393457"/>
                <a:gd name="connsiteY6" fmla="*/ 1480278 h 149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457" h="1499583">
                  <a:moveTo>
                    <a:pt x="0" y="1499583"/>
                  </a:moveTo>
                  <a:lnTo>
                    <a:pt x="1393457" y="1499583"/>
                  </a:lnTo>
                  <a:lnTo>
                    <a:pt x="1393457" y="0"/>
                  </a:lnTo>
                  <a:lnTo>
                    <a:pt x="1360487" y="10999"/>
                  </a:lnTo>
                  <a:cubicBezTo>
                    <a:pt x="1242671" y="58758"/>
                    <a:pt x="1133552" y="147680"/>
                    <a:pt x="1051907" y="298395"/>
                  </a:cubicBezTo>
                  <a:cubicBezTo>
                    <a:pt x="902614" y="573992"/>
                    <a:pt x="695893" y="1194154"/>
                    <a:pt x="259460" y="1412371"/>
                  </a:cubicBezTo>
                  <a:cubicBezTo>
                    <a:pt x="204906" y="1439648"/>
                    <a:pt x="147123" y="1462024"/>
                    <a:pt x="86125" y="1480278"/>
                  </a:cubicBezTo>
                  <a:close/>
                </a:path>
              </a:pathLst>
            </a:custGeom>
            <a:gradFill>
              <a:gsLst>
                <a:gs pos="0">
                  <a:schemeClr val="accent1">
                    <a:lumMod val="60000"/>
                    <a:lumOff val="40000"/>
                  </a:schemeClr>
                </a:gs>
                <a:gs pos="100000">
                  <a:schemeClr val="accent1"/>
                </a:gs>
              </a:gsLst>
              <a:lin ang="7800000" scaled="0"/>
            </a:gradFill>
            <a:ln>
              <a:noFill/>
            </a:ln>
          </p:spPr>
          <p:txBody>
            <a:bodyPr vert="horz" wrap="square" lIns="91440" tIns="45720" rIns="91440" bIns="45720" numCol="1" anchor="t" anchorCtr="0" compatLnSpc="1">
              <a:prstTxWarp prst="textNoShape">
                <a:avLst/>
              </a:prstTxWarp>
              <a:noAutofit/>
            </a:bodyPr>
            <a:lstStyle/>
            <a:p>
              <a:pPr lvl="0"/>
              <a:endParaRPr lang="zh-CN" altLang="en-US"/>
            </a:p>
          </p:txBody>
        </p:sp>
        <p:sp>
          <p:nvSpPr>
            <p:cNvPr id="103" name="椭圆 102"/>
            <p:cNvSpPr/>
            <p:nvPr/>
          </p:nvSpPr>
          <p:spPr>
            <a:xfrm>
              <a:off x="4079857" y="1447718"/>
              <a:ext cx="800100" cy="800100"/>
            </a:xfrm>
            <a:prstGeom prst="ellipse">
              <a:avLst/>
            </a:prstGeom>
            <a:gradFill>
              <a:gsLst>
                <a:gs pos="0">
                  <a:schemeClr val="accent2">
                    <a:lumMod val="60000"/>
                    <a:lumOff val="40000"/>
                    <a:alpha val="31000"/>
                  </a:schemeClr>
                </a:gs>
                <a:gs pos="100000">
                  <a:schemeClr val="accent2"/>
                </a:gs>
              </a:gsLst>
              <a:lin ang="7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p:cNvSpPr/>
            <p:nvPr/>
          </p:nvSpPr>
          <p:spPr>
            <a:xfrm>
              <a:off x="11720016" y="5314868"/>
              <a:ext cx="471985" cy="800100"/>
            </a:xfrm>
            <a:custGeom>
              <a:avLst/>
              <a:gdLst>
                <a:gd name="connsiteX0" fmla="*/ 400050 w 471985"/>
                <a:gd name="connsiteY0" fmla="*/ 0 h 800100"/>
                <a:gd name="connsiteX1" fmla="*/ 471985 w 471985"/>
                <a:gd name="connsiteY1" fmla="*/ 7252 h 800100"/>
                <a:gd name="connsiteX2" fmla="*/ 471985 w 471985"/>
                <a:gd name="connsiteY2" fmla="*/ 792849 h 800100"/>
                <a:gd name="connsiteX3" fmla="*/ 400050 w 471985"/>
                <a:gd name="connsiteY3" fmla="*/ 800100 h 800100"/>
                <a:gd name="connsiteX4" fmla="*/ 0 w 471985"/>
                <a:gd name="connsiteY4" fmla="*/ 400050 h 800100"/>
                <a:gd name="connsiteX5" fmla="*/ 400050 w 471985"/>
                <a:gd name="connsiteY5"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985" h="800100">
                  <a:moveTo>
                    <a:pt x="400050" y="0"/>
                  </a:moveTo>
                  <a:lnTo>
                    <a:pt x="471985" y="7252"/>
                  </a:lnTo>
                  <a:lnTo>
                    <a:pt x="471985" y="792849"/>
                  </a:lnTo>
                  <a:lnTo>
                    <a:pt x="400050" y="800100"/>
                  </a:lnTo>
                  <a:cubicBezTo>
                    <a:pt x="179108" y="800100"/>
                    <a:pt x="0" y="620992"/>
                    <a:pt x="0" y="400050"/>
                  </a:cubicBezTo>
                  <a:cubicBezTo>
                    <a:pt x="0" y="179108"/>
                    <a:pt x="179108" y="0"/>
                    <a:pt x="400050" y="0"/>
                  </a:cubicBezTo>
                  <a:close/>
                </a:path>
              </a:pathLst>
            </a:custGeom>
            <a:gradFill>
              <a:gsLst>
                <a:gs pos="0">
                  <a:schemeClr val="accent2">
                    <a:lumMod val="60000"/>
                    <a:lumOff val="40000"/>
                  </a:schemeClr>
                </a:gs>
                <a:gs pos="100000">
                  <a:schemeClr val="accent2"/>
                </a:gs>
              </a:gsLst>
              <a:lin ang="7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椭圆 10"/>
            <p:cNvSpPr/>
            <p:nvPr/>
          </p:nvSpPr>
          <p:spPr>
            <a:xfrm>
              <a:off x="7287366" y="4243822"/>
              <a:ext cx="255368" cy="255368"/>
            </a:xfrm>
            <a:prstGeom prst="ellipse">
              <a:avLst/>
            </a:prstGeom>
            <a:gradFill>
              <a:gsLst>
                <a:gs pos="0">
                  <a:schemeClr val="accent1">
                    <a:lumMod val="60000"/>
                    <a:lumOff val="40000"/>
                  </a:schemeClr>
                </a:gs>
                <a:gs pos="100000">
                  <a:schemeClr val="accent1"/>
                </a:gs>
              </a:gsLst>
              <a:lin ang="7800000" scaled="0"/>
            </a:gradFill>
            <a:ln>
              <a:noFill/>
            </a:ln>
          </p:spPr>
          <p:txBody>
            <a:bodyPr vert="horz" wrap="square" lIns="91440" tIns="45720" rIns="91440" bIns="45720" numCol="1" anchor="t" anchorCtr="0" compatLnSpc="1">
              <a:prstTxWarp prst="textNoShape">
                <a:avLst/>
              </a:prstTxWarp>
              <a:noAutofit/>
            </a:bodyPr>
            <a:lstStyle/>
            <a:p>
              <a:pPr lvl="0"/>
              <a:endParaRPr lang="zh-CN" altLang="en-US">
                <a:solidFill>
                  <a:schemeClr val="tx1"/>
                </a:solidFill>
              </a:endParaRPr>
            </a:p>
          </p:txBody>
        </p:sp>
        <p:cxnSp>
          <p:nvCxnSpPr>
            <p:cNvPr id="14" name="直接连接符 13"/>
            <p:cNvCxnSpPr/>
            <p:nvPr/>
          </p:nvCxnSpPr>
          <p:spPr>
            <a:xfrm>
              <a:off x="10160000" y="4074885"/>
              <a:ext cx="1310076" cy="0"/>
            </a:xfrm>
            <a:prstGeom prst="line">
              <a:avLst/>
            </a:prstGeom>
            <a:ln w="50800" cap="rnd">
              <a:gradFill flip="none" rotWithShape="1">
                <a:gsLst>
                  <a:gs pos="0">
                    <a:schemeClr val="accent1">
                      <a:lumMod val="60000"/>
                      <a:lumOff val="4000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5" name="标题 4"/>
          <p:cNvSpPr>
            <a:spLocks noGrp="1"/>
          </p:cNvSpPr>
          <p:nvPr>
            <p:ph type="ctrTitle" hasCustomPrompt="1"/>
          </p:nvPr>
        </p:nvSpPr>
        <p:spPr>
          <a:xfrm>
            <a:off x="5778500" y="1192351"/>
            <a:ext cx="5704737" cy="2018994"/>
          </a:xfrm>
          <a:prstGeom prst="rect">
            <a:avLst/>
          </a:prstGeom>
          <a:noFill/>
        </p:spPr>
        <p:txBody>
          <a:bodyPr wrap="square" anchor="b">
            <a:normAutofit/>
          </a:bodyPr>
          <a:lstStyle>
            <a:lvl1pPr algn="r">
              <a:lnSpc>
                <a:spcPct val="100000"/>
              </a:lnSpc>
              <a:defRPr sz="6000">
                <a:ln w="19050">
                  <a:noFill/>
                </a:ln>
                <a:solidFill>
                  <a:schemeClr val="tx1"/>
                </a:solidFill>
              </a:defRPr>
            </a:lvl1pPr>
          </a:lstStyle>
          <a:p>
            <a:pPr lvl="0"/>
            <a:r>
              <a:rPr lang="en-US"/>
              <a:t>Click to add title</a:t>
            </a:r>
          </a:p>
        </p:txBody>
      </p:sp>
      <p:sp>
        <p:nvSpPr>
          <p:cNvPr id="9" name="副标题 8"/>
          <p:cNvSpPr>
            <a:spLocks noGrp="1"/>
          </p:cNvSpPr>
          <p:nvPr>
            <p:ph type="subTitle" sz="quarter" idx="1" hasCustomPrompt="1"/>
          </p:nvPr>
        </p:nvSpPr>
        <p:spPr>
          <a:xfrm>
            <a:off x="5778500" y="3387179"/>
            <a:ext cx="5704737" cy="555414"/>
          </a:xfrm>
          <a:prstGeom prst="roundRect">
            <a:avLst>
              <a:gd name="adj" fmla="val 0"/>
            </a:avLst>
          </a:prstGeom>
          <a:noFill/>
          <a:ln w="12700">
            <a:noFill/>
          </a:ln>
        </p:spPr>
        <p:txBody>
          <a:bodyPr vert="horz" wrap="square" lIns="91440" tIns="45720" rIns="91440" bIns="45720" rtlCol="0" anchor="t" anchorCtr="0">
            <a:normAutofit/>
          </a:bodyPr>
          <a:lstStyle>
            <a:lvl1pPr marL="0" indent="0" algn="r">
              <a:lnSpc>
                <a:spcPct val="100000"/>
              </a:lnSpc>
              <a:buNone/>
              <a:defRPr lang="en-US" sz="2000" b="0" dirty="0">
                <a:solidFill>
                  <a:schemeClr val="tx1"/>
                </a:solidFill>
                <a:latin typeface="+mj-lt"/>
              </a:defRPr>
            </a:lvl1pPr>
          </a:lstStyle>
          <a:p>
            <a:pPr lvl="0"/>
            <a:r>
              <a:rPr lang="en-US"/>
              <a:t>Click to add subtitle</a:t>
            </a:r>
          </a:p>
        </p:txBody>
      </p:sp>
      <p:sp>
        <p:nvSpPr>
          <p:cNvPr id="4" name="文本占位符 3"/>
          <p:cNvSpPr>
            <a:spLocks noGrp="1"/>
          </p:cNvSpPr>
          <p:nvPr>
            <p:ph type="body" sz="quarter" idx="13" hasCustomPrompt="1"/>
          </p:nvPr>
        </p:nvSpPr>
        <p:spPr>
          <a:xfrm>
            <a:off x="7415050" y="5837969"/>
            <a:ext cx="4085155" cy="276999"/>
          </a:xfrm>
          <a:prstGeom prst="rect">
            <a:avLst/>
          </a:prstGeom>
        </p:spPr>
        <p:txBody>
          <a:bodyPr wrap="square" lIns="90000">
            <a:normAutofit/>
          </a:bodyPr>
          <a:lstStyle>
            <a:lvl1pPr marL="0" indent="0" algn="r">
              <a:lnSpc>
                <a:spcPct val="100000"/>
              </a:lnSpc>
              <a:buNone/>
              <a:defRPr sz="1200">
                <a:solidFill>
                  <a:schemeClr val="tx1"/>
                </a:solidFill>
              </a:defRPr>
            </a:lvl1pPr>
          </a:lstStyle>
          <a:p>
            <a:pPr lvl="0"/>
            <a:r>
              <a:rPr lang="en-US"/>
              <a:t>Presenter name</a:t>
            </a:r>
          </a:p>
        </p:txBody>
      </p:sp>
      <p:sp>
        <p:nvSpPr>
          <p:cNvPr id="7" name="文本占位符 6"/>
          <p:cNvSpPr>
            <a:spLocks noGrp="1"/>
          </p:cNvSpPr>
          <p:nvPr>
            <p:ph type="body" sz="quarter" idx="14" hasCustomPrompt="1"/>
          </p:nvPr>
        </p:nvSpPr>
        <p:spPr>
          <a:xfrm>
            <a:off x="7415050" y="5492057"/>
            <a:ext cx="4085155" cy="276999"/>
          </a:xfrm>
          <a:prstGeom prst="rect">
            <a:avLst/>
          </a:prstGeom>
        </p:spPr>
        <p:txBody>
          <a:bodyPr wrap="none">
            <a:normAutofit/>
          </a:bodyPr>
          <a:lstStyle>
            <a:lvl1pPr marL="0" indent="0" algn="r">
              <a:lnSpc>
                <a:spcPct val="100000"/>
              </a:lnSpc>
              <a:buNone/>
              <a:defRPr sz="1200">
                <a:solidFill>
                  <a:schemeClr val="tx1"/>
                </a:solidFill>
              </a:defRPr>
            </a:lvl1pPr>
          </a:lstStyle>
          <a:p>
            <a:pPr lvl="0"/>
            <a:r>
              <a:rPr lang="en-US"/>
              <a:t>www.officeplus.cn</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51301" y="1215367"/>
            <a:ext cx="1606888" cy="1503720"/>
          </a:xfrm>
          <a:prstGeom prst="rect">
            <a:avLst/>
          </a:prstGeom>
          <a:noFill/>
        </p:spPr>
        <p:txBody>
          <a:bodyPr anchor="b" anchorCtr="0">
            <a:normAutofit/>
          </a:bodyPr>
          <a:lstStyle>
            <a:lvl1pPr algn="r">
              <a:defRPr sz="2800">
                <a:solidFill>
                  <a:srgbClr val="FFFFFF"/>
                </a:solidFill>
              </a:defRPr>
            </a:lvl1pPr>
          </a:lstStyle>
          <a:p>
            <a:pPr lvl="0"/>
            <a:r>
              <a:rPr lang="en-US"/>
              <a:t>Agenda</a:t>
            </a:r>
          </a:p>
        </p:txBody>
      </p:sp>
      <p:sp>
        <p:nvSpPr>
          <p:cNvPr id="3" name="内容占位符 2"/>
          <p:cNvSpPr>
            <a:spLocks noGrp="1"/>
          </p:cNvSpPr>
          <p:nvPr>
            <p:ph sz="quarter" idx="1" hasCustomPrompt="1"/>
          </p:nvPr>
        </p:nvSpPr>
        <p:spPr>
          <a:xfrm>
            <a:off x="2743200" y="3023118"/>
            <a:ext cx="8775687" cy="3110982"/>
          </a:xfrm>
        </p:spPr>
        <p:txBody>
          <a:bodyPr numCol="2"/>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0">
              <a:schemeClr val="accent1">
                <a:lumMod val="50000"/>
              </a:schemeClr>
            </a:gs>
            <a:gs pos="100000">
              <a:schemeClr val="accent1"/>
            </a:gs>
          </a:gsLst>
          <a:lin ang="7800000" scaled="0"/>
        </a:gradFill>
        <a:effectLst/>
      </p:bgPr>
    </p:bg>
    <p:spTree>
      <p:nvGrpSpPr>
        <p:cNvPr id="1" name=""/>
        <p:cNvGrpSpPr/>
        <p:nvPr/>
      </p:nvGrpSpPr>
      <p:grpSpPr>
        <a:xfrm>
          <a:off x="0" y="0"/>
          <a:ext cx="0" cy="0"/>
          <a:chOff x="0" y="0"/>
          <a:chExt cx="0" cy="0"/>
        </a:xfrm>
      </p:grpSpPr>
      <p:grpSp>
        <p:nvGrpSpPr>
          <p:cNvPr id="9" name="组合 8"/>
          <p:cNvGrpSpPr/>
          <p:nvPr/>
        </p:nvGrpSpPr>
        <p:grpSpPr>
          <a:xfrm flipH="1">
            <a:off x="-1" y="0"/>
            <a:ext cx="12192001" cy="6858000"/>
            <a:chOff x="0" y="0"/>
            <a:chExt cx="12192001" cy="6858000"/>
          </a:xfrm>
        </p:grpSpPr>
        <p:sp>
          <p:nvSpPr>
            <p:cNvPr id="11" name="任意多边形: 形状 10"/>
            <p:cNvSpPr>
              <a:spLocks noChangeArrowheads="1"/>
            </p:cNvSpPr>
            <p:nvPr/>
          </p:nvSpPr>
          <p:spPr bwMode="auto">
            <a:xfrm rot="5400000">
              <a:off x="219207" y="799956"/>
              <a:ext cx="838036" cy="631825"/>
            </a:xfrm>
            <a:custGeom>
              <a:avLst/>
              <a:gdLst>
                <a:gd name="connsiteX0" fmla="*/ 766102 w 838036"/>
                <a:gd name="connsiteY0" fmla="*/ 36267 h 631825"/>
                <a:gd name="connsiteX1" fmla="*/ 802069 w 838036"/>
                <a:gd name="connsiteY1" fmla="*/ 0 h 631825"/>
                <a:gd name="connsiteX2" fmla="*/ 838036 w 838036"/>
                <a:gd name="connsiteY2" fmla="*/ 36267 h 631825"/>
                <a:gd name="connsiteX3" fmla="*/ 802069 w 838036"/>
                <a:gd name="connsiteY3" fmla="*/ 72534 h 631825"/>
                <a:gd name="connsiteX4" fmla="*/ 766102 w 838036"/>
                <a:gd name="connsiteY4" fmla="*/ 36267 h 631825"/>
                <a:gd name="connsiteX5" fmla="*/ 766102 w 838036"/>
                <a:gd name="connsiteY5" fmla="*/ 315913 h 631825"/>
                <a:gd name="connsiteX6" fmla="*/ 802069 w 838036"/>
                <a:gd name="connsiteY6" fmla="*/ 279946 h 631825"/>
                <a:gd name="connsiteX7" fmla="*/ 838036 w 838036"/>
                <a:gd name="connsiteY7" fmla="*/ 315913 h 631825"/>
                <a:gd name="connsiteX8" fmla="*/ 802069 w 838036"/>
                <a:gd name="connsiteY8" fmla="*/ 351880 h 631825"/>
                <a:gd name="connsiteX9" fmla="*/ 766102 w 838036"/>
                <a:gd name="connsiteY9" fmla="*/ 315913 h 631825"/>
                <a:gd name="connsiteX10" fmla="*/ 766102 w 838036"/>
                <a:gd name="connsiteY10" fmla="*/ 595558 h 631825"/>
                <a:gd name="connsiteX11" fmla="*/ 802069 w 838036"/>
                <a:gd name="connsiteY11" fmla="*/ 559291 h 631825"/>
                <a:gd name="connsiteX12" fmla="*/ 838036 w 838036"/>
                <a:gd name="connsiteY12" fmla="*/ 595558 h 631825"/>
                <a:gd name="connsiteX13" fmla="*/ 802069 w 838036"/>
                <a:gd name="connsiteY13" fmla="*/ 631825 h 631825"/>
                <a:gd name="connsiteX14" fmla="*/ 766102 w 838036"/>
                <a:gd name="connsiteY14" fmla="*/ 595558 h 631825"/>
                <a:gd name="connsiteX15" fmla="*/ 510735 w 838036"/>
                <a:gd name="connsiteY15" fmla="*/ 36267 h 631825"/>
                <a:gd name="connsiteX16" fmla="*/ 546702 w 838036"/>
                <a:gd name="connsiteY16" fmla="*/ 0 h 631825"/>
                <a:gd name="connsiteX17" fmla="*/ 582669 w 838036"/>
                <a:gd name="connsiteY17" fmla="*/ 36267 h 631825"/>
                <a:gd name="connsiteX18" fmla="*/ 546702 w 838036"/>
                <a:gd name="connsiteY18" fmla="*/ 72534 h 631825"/>
                <a:gd name="connsiteX19" fmla="*/ 510735 w 838036"/>
                <a:gd name="connsiteY19" fmla="*/ 36267 h 631825"/>
                <a:gd name="connsiteX20" fmla="*/ 510735 w 838036"/>
                <a:gd name="connsiteY20" fmla="*/ 315913 h 631825"/>
                <a:gd name="connsiteX21" fmla="*/ 546702 w 838036"/>
                <a:gd name="connsiteY21" fmla="*/ 279946 h 631825"/>
                <a:gd name="connsiteX22" fmla="*/ 582669 w 838036"/>
                <a:gd name="connsiteY22" fmla="*/ 315913 h 631825"/>
                <a:gd name="connsiteX23" fmla="*/ 546702 w 838036"/>
                <a:gd name="connsiteY23" fmla="*/ 351880 h 631825"/>
                <a:gd name="connsiteX24" fmla="*/ 510735 w 838036"/>
                <a:gd name="connsiteY24" fmla="*/ 315913 h 631825"/>
                <a:gd name="connsiteX25" fmla="*/ 510735 w 838036"/>
                <a:gd name="connsiteY25" fmla="*/ 595558 h 631825"/>
                <a:gd name="connsiteX26" fmla="*/ 546702 w 838036"/>
                <a:gd name="connsiteY26" fmla="*/ 559291 h 631825"/>
                <a:gd name="connsiteX27" fmla="*/ 582669 w 838036"/>
                <a:gd name="connsiteY27" fmla="*/ 595558 h 631825"/>
                <a:gd name="connsiteX28" fmla="*/ 546702 w 838036"/>
                <a:gd name="connsiteY28" fmla="*/ 631825 h 631825"/>
                <a:gd name="connsiteX29" fmla="*/ 510735 w 838036"/>
                <a:gd name="connsiteY29" fmla="*/ 595558 h 631825"/>
                <a:gd name="connsiteX30" fmla="*/ 255367 w 838036"/>
                <a:gd name="connsiteY30" fmla="*/ 36267 h 631825"/>
                <a:gd name="connsiteX31" fmla="*/ 291634 w 838036"/>
                <a:gd name="connsiteY31" fmla="*/ 0 h 631825"/>
                <a:gd name="connsiteX32" fmla="*/ 327901 w 838036"/>
                <a:gd name="connsiteY32" fmla="*/ 36267 h 631825"/>
                <a:gd name="connsiteX33" fmla="*/ 291634 w 838036"/>
                <a:gd name="connsiteY33" fmla="*/ 72534 h 631825"/>
                <a:gd name="connsiteX34" fmla="*/ 255367 w 838036"/>
                <a:gd name="connsiteY34" fmla="*/ 36267 h 631825"/>
                <a:gd name="connsiteX35" fmla="*/ 255367 w 838036"/>
                <a:gd name="connsiteY35" fmla="*/ 315913 h 631825"/>
                <a:gd name="connsiteX36" fmla="*/ 291634 w 838036"/>
                <a:gd name="connsiteY36" fmla="*/ 279946 h 631825"/>
                <a:gd name="connsiteX37" fmla="*/ 327901 w 838036"/>
                <a:gd name="connsiteY37" fmla="*/ 315913 h 631825"/>
                <a:gd name="connsiteX38" fmla="*/ 291634 w 838036"/>
                <a:gd name="connsiteY38" fmla="*/ 351880 h 631825"/>
                <a:gd name="connsiteX39" fmla="*/ 255367 w 838036"/>
                <a:gd name="connsiteY39" fmla="*/ 315913 h 631825"/>
                <a:gd name="connsiteX40" fmla="*/ 255367 w 838036"/>
                <a:gd name="connsiteY40" fmla="*/ 595558 h 631825"/>
                <a:gd name="connsiteX41" fmla="*/ 291634 w 838036"/>
                <a:gd name="connsiteY41" fmla="*/ 559291 h 631825"/>
                <a:gd name="connsiteX42" fmla="*/ 327901 w 838036"/>
                <a:gd name="connsiteY42" fmla="*/ 595558 h 631825"/>
                <a:gd name="connsiteX43" fmla="*/ 291634 w 838036"/>
                <a:gd name="connsiteY43" fmla="*/ 631825 h 631825"/>
                <a:gd name="connsiteX44" fmla="*/ 255367 w 838036"/>
                <a:gd name="connsiteY44" fmla="*/ 595558 h 631825"/>
                <a:gd name="connsiteX45" fmla="*/ 0 w 838036"/>
                <a:gd name="connsiteY45" fmla="*/ 36267 h 631825"/>
                <a:gd name="connsiteX46" fmla="*/ 36267 w 838036"/>
                <a:gd name="connsiteY46" fmla="*/ 0 h 631825"/>
                <a:gd name="connsiteX47" fmla="*/ 72534 w 838036"/>
                <a:gd name="connsiteY47" fmla="*/ 36267 h 631825"/>
                <a:gd name="connsiteX48" fmla="*/ 36267 w 838036"/>
                <a:gd name="connsiteY48" fmla="*/ 72534 h 631825"/>
                <a:gd name="connsiteX49" fmla="*/ 0 w 838036"/>
                <a:gd name="connsiteY49" fmla="*/ 36267 h 631825"/>
                <a:gd name="connsiteX50" fmla="*/ 0 w 838036"/>
                <a:gd name="connsiteY50" fmla="*/ 315913 h 631825"/>
                <a:gd name="connsiteX51" fmla="*/ 36267 w 838036"/>
                <a:gd name="connsiteY51" fmla="*/ 279946 h 631825"/>
                <a:gd name="connsiteX52" fmla="*/ 72534 w 838036"/>
                <a:gd name="connsiteY52" fmla="*/ 315913 h 631825"/>
                <a:gd name="connsiteX53" fmla="*/ 36267 w 838036"/>
                <a:gd name="connsiteY53" fmla="*/ 351880 h 631825"/>
                <a:gd name="connsiteX54" fmla="*/ 0 w 838036"/>
                <a:gd name="connsiteY54" fmla="*/ 315913 h 631825"/>
                <a:gd name="connsiteX55" fmla="*/ 0 w 838036"/>
                <a:gd name="connsiteY55" fmla="*/ 595558 h 631825"/>
                <a:gd name="connsiteX56" fmla="*/ 36267 w 838036"/>
                <a:gd name="connsiteY56" fmla="*/ 559291 h 631825"/>
                <a:gd name="connsiteX57" fmla="*/ 72534 w 838036"/>
                <a:gd name="connsiteY57" fmla="*/ 595558 h 631825"/>
                <a:gd name="connsiteX58" fmla="*/ 36267 w 838036"/>
                <a:gd name="connsiteY58" fmla="*/ 631825 h 631825"/>
                <a:gd name="connsiteX59" fmla="*/ 0 w 838036"/>
                <a:gd name="connsiteY59" fmla="*/ 595558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38036" h="631825">
                  <a:moveTo>
                    <a:pt x="766102" y="36267"/>
                  </a:moveTo>
                  <a:cubicBezTo>
                    <a:pt x="766102" y="16237"/>
                    <a:pt x="782205" y="0"/>
                    <a:pt x="802069" y="0"/>
                  </a:cubicBezTo>
                  <a:cubicBezTo>
                    <a:pt x="821933" y="0"/>
                    <a:pt x="838036" y="16237"/>
                    <a:pt x="838036" y="36267"/>
                  </a:cubicBezTo>
                  <a:cubicBezTo>
                    <a:pt x="838036" y="56297"/>
                    <a:pt x="821933" y="72534"/>
                    <a:pt x="802069" y="72534"/>
                  </a:cubicBezTo>
                  <a:cubicBezTo>
                    <a:pt x="782205" y="72534"/>
                    <a:pt x="766102" y="56297"/>
                    <a:pt x="766102" y="36267"/>
                  </a:cubicBezTo>
                  <a:close/>
                  <a:moveTo>
                    <a:pt x="766102" y="315913"/>
                  </a:moveTo>
                  <a:cubicBezTo>
                    <a:pt x="766102" y="296049"/>
                    <a:pt x="782205" y="279946"/>
                    <a:pt x="802069" y="279946"/>
                  </a:cubicBezTo>
                  <a:cubicBezTo>
                    <a:pt x="821933" y="279946"/>
                    <a:pt x="838036" y="296049"/>
                    <a:pt x="838036" y="315913"/>
                  </a:cubicBezTo>
                  <a:cubicBezTo>
                    <a:pt x="838036" y="335777"/>
                    <a:pt x="821933" y="351880"/>
                    <a:pt x="802069" y="351880"/>
                  </a:cubicBezTo>
                  <a:cubicBezTo>
                    <a:pt x="782205" y="351880"/>
                    <a:pt x="766102" y="335777"/>
                    <a:pt x="766102" y="315913"/>
                  </a:cubicBezTo>
                  <a:close/>
                  <a:moveTo>
                    <a:pt x="766102" y="595558"/>
                  </a:moveTo>
                  <a:cubicBezTo>
                    <a:pt x="766102" y="575528"/>
                    <a:pt x="782205" y="559291"/>
                    <a:pt x="802069" y="559291"/>
                  </a:cubicBezTo>
                  <a:cubicBezTo>
                    <a:pt x="821933" y="559291"/>
                    <a:pt x="838036" y="575528"/>
                    <a:pt x="838036" y="595558"/>
                  </a:cubicBezTo>
                  <a:cubicBezTo>
                    <a:pt x="838036" y="615588"/>
                    <a:pt x="821933" y="631825"/>
                    <a:pt x="802069" y="631825"/>
                  </a:cubicBezTo>
                  <a:cubicBezTo>
                    <a:pt x="782205" y="631825"/>
                    <a:pt x="766102" y="615588"/>
                    <a:pt x="766102" y="595558"/>
                  </a:cubicBezTo>
                  <a:close/>
                  <a:moveTo>
                    <a:pt x="510735" y="36267"/>
                  </a:moveTo>
                  <a:cubicBezTo>
                    <a:pt x="510735" y="16237"/>
                    <a:pt x="526838" y="0"/>
                    <a:pt x="546702" y="0"/>
                  </a:cubicBezTo>
                  <a:cubicBezTo>
                    <a:pt x="566566" y="0"/>
                    <a:pt x="582669" y="16237"/>
                    <a:pt x="582669" y="36267"/>
                  </a:cubicBezTo>
                  <a:cubicBezTo>
                    <a:pt x="582669" y="56297"/>
                    <a:pt x="566566" y="72534"/>
                    <a:pt x="546702" y="72534"/>
                  </a:cubicBezTo>
                  <a:cubicBezTo>
                    <a:pt x="526838" y="72534"/>
                    <a:pt x="510735" y="56297"/>
                    <a:pt x="510735" y="36267"/>
                  </a:cubicBezTo>
                  <a:close/>
                  <a:moveTo>
                    <a:pt x="510735" y="315913"/>
                  </a:moveTo>
                  <a:cubicBezTo>
                    <a:pt x="510735" y="296049"/>
                    <a:pt x="526838" y="279946"/>
                    <a:pt x="546702" y="279946"/>
                  </a:cubicBezTo>
                  <a:cubicBezTo>
                    <a:pt x="566566" y="279946"/>
                    <a:pt x="582669" y="296049"/>
                    <a:pt x="582669" y="315913"/>
                  </a:cubicBezTo>
                  <a:cubicBezTo>
                    <a:pt x="582669" y="335777"/>
                    <a:pt x="566566" y="351880"/>
                    <a:pt x="546702" y="351880"/>
                  </a:cubicBezTo>
                  <a:cubicBezTo>
                    <a:pt x="526838" y="351880"/>
                    <a:pt x="510735" y="335777"/>
                    <a:pt x="510735" y="315913"/>
                  </a:cubicBezTo>
                  <a:close/>
                  <a:moveTo>
                    <a:pt x="510735" y="595558"/>
                  </a:moveTo>
                  <a:cubicBezTo>
                    <a:pt x="510735" y="575528"/>
                    <a:pt x="526838" y="559291"/>
                    <a:pt x="546702" y="559291"/>
                  </a:cubicBezTo>
                  <a:cubicBezTo>
                    <a:pt x="566566" y="559291"/>
                    <a:pt x="582669" y="575528"/>
                    <a:pt x="582669" y="595558"/>
                  </a:cubicBezTo>
                  <a:cubicBezTo>
                    <a:pt x="582669" y="615588"/>
                    <a:pt x="566566" y="631825"/>
                    <a:pt x="546702" y="631825"/>
                  </a:cubicBezTo>
                  <a:cubicBezTo>
                    <a:pt x="526838" y="631825"/>
                    <a:pt x="510735" y="615588"/>
                    <a:pt x="510735" y="595558"/>
                  </a:cubicBezTo>
                  <a:close/>
                  <a:moveTo>
                    <a:pt x="255367" y="36267"/>
                  </a:moveTo>
                  <a:cubicBezTo>
                    <a:pt x="255367" y="16237"/>
                    <a:pt x="271604" y="0"/>
                    <a:pt x="291634" y="0"/>
                  </a:cubicBezTo>
                  <a:cubicBezTo>
                    <a:pt x="311664" y="0"/>
                    <a:pt x="327901" y="16237"/>
                    <a:pt x="327901" y="36267"/>
                  </a:cubicBezTo>
                  <a:cubicBezTo>
                    <a:pt x="327901" y="56297"/>
                    <a:pt x="311664" y="72534"/>
                    <a:pt x="291634" y="72534"/>
                  </a:cubicBezTo>
                  <a:cubicBezTo>
                    <a:pt x="271604" y="72534"/>
                    <a:pt x="255367" y="56297"/>
                    <a:pt x="255367" y="36267"/>
                  </a:cubicBezTo>
                  <a:close/>
                  <a:moveTo>
                    <a:pt x="255367" y="315913"/>
                  </a:moveTo>
                  <a:cubicBezTo>
                    <a:pt x="255367" y="296049"/>
                    <a:pt x="271604" y="279946"/>
                    <a:pt x="291634" y="279946"/>
                  </a:cubicBezTo>
                  <a:cubicBezTo>
                    <a:pt x="311664" y="279946"/>
                    <a:pt x="327901" y="296049"/>
                    <a:pt x="327901" y="315913"/>
                  </a:cubicBezTo>
                  <a:cubicBezTo>
                    <a:pt x="327901" y="335777"/>
                    <a:pt x="311664" y="351880"/>
                    <a:pt x="291634" y="351880"/>
                  </a:cubicBezTo>
                  <a:cubicBezTo>
                    <a:pt x="271604" y="351880"/>
                    <a:pt x="255367" y="335777"/>
                    <a:pt x="255367" y="315913"/>
                  </a:cubicBezTo>
                  <a:close/>
                  <a:moveTo>
                    <a:pt x="255367" y="595558"/>
                  </a:moveTo>
                  <a:cubicBezTo>
                    <a:pt x="255367" y="575528"/>
                    <a:pt x="271604" y="559291"/>
                    <a:pt x="291634" y="559291"/>
                  </a:cubicBezTo>
                  <a:cubicBezTo>
                    <a:pt x="311664" y="559291"/>
                    <a:pt x="327901" y="575528"/>
                    <a:pt x="327901" y="595558"/>
                  </a:cubicBezTo>
                  <a:cubicBezTo>
                    <a:pt x="327901" y="615588"/>
                    <a:pt x="311664" y="631825"/>
                    <a:pt x="291634" y="631825"/>
                  </a:cubicBezTo>
                  <a:cubicBezTo>
                    <a:pt x="271604" y="631825"/>
                    <a:pt x="255367" y="615588"/>
                    <a:pt x="255367" y="595558"/>
                  </a:cubicBezTo>
                  <a:close/>
                  <a:moveTo>
                    <a:pt x="0" y="36267"/>
                  </a:moveTo>
                  <a:cubicBezTo>
                    <a:pt x="0" y="16237"/>
                    <a:pt x="16237" y="0"/>
                    <a:pt x="36267" y="0"/>
                  </a:cubicBezTo>
                  <a:cubicBezTo>
                    <a:pt x="56297" y="0"/>
                    <a:pt x="72534" y="16237"/>
                    <a:pt x="72534" y="36267"/>
                  </a:cubicBezTo>
                  <a:cubicBezTo>
                    <a:pt x="72534" y="56297"/>
                    <a:pt x="56297" y="72534"/>
                    <a:pt x="36267" y="72534"/>
                  </a:cubicBezTo>
                  <a:cubicBezTo>
                    <a:pt x="16237" y="72534"/>
                    <a:pt x="0" y="56297"/>
                    <a:pt x="0" y="36267"/>
                  </a:cubicBezTo>
                  <a:close/>
                  <a:moveTo>
                    <a:pt x="0" y="315913"/>
                  </a:moveTo>
                  <a:cubicBezTo>
                    <a:pt x="0" y="296049"/>
                    <a:pt x="16237" y="279946"/>
                    <a:pt x="36267" y="279946"/>
                  </a:cubicBezTo>
                  <a:cubicBezTo>
                    <a:pt x="56297" y="279946"/>
                    <a:pt x="72534" y="296049"/>
                    <a:pt x="72534" y="315913"/>
                  </a:cubicBezTo>
                  <a:cubicBezTo>
                    <a:pt x="72534" y="335777"/>
                    <a:pt x="56297" y="351880"/>
                    <a:pt x="36267" y="351880"/>
                  </a:cubicBezTo>
                  <a:cubicBezTo>
                    <a:pt x="16237" y="351880"/>
                    <a:pt x="0" y="335777"/>
                    <a:pt x="0" y="315913"/>
                  </a:cubicBezTo>
                  <a:close/>
                  <a:moveTo>
                    <a:pt x="0" y="595558"/>
                  </a:moveTo>
                  <a:cubicBezTo>
                    <a:pt x="0" y="575528"/>
                    <a:pt x="16237" y="559291"/>
                    <a:pt x="36267" y="559291"/>
                  </a:cubicBezTo>
                  <a:cubicBezTo>
                    <a:pt x="56297" y="559291"/>
                    <a:pt x="72534" y="575528"/>
                    <a:pt x="72534" y="595558"/>
                  </a:cubicBezTo>
                  <a:cubicBezTo>
                    <a:pt x="72534" y="615588"/>
                    <a:pt x="56297" y="631825"/>
                    <a:pt x="36267" y="631825"/>
                  </a:cubicBezTo>
                  <a:cubicBezTo>
                    <a:pt x="16237" y="631825"/>
                    <a:pt x="0" y="615588"/>
                    <a:pt x="0" y="595558"/>
                  </a:cubicBezTo>
                  <a:close/>
                </a:path>
              </a:pathLst>
            </a:custGeom>
            <a:gradFill>
              <a:gsLst>
                <a:gs pos="0">
                  <a:schemeClr val="accent1">
                    <a:lumMod val="60000"/>
                    <a:lumOff val="40000"/>
                  </a:schemeClr>
                </a:gs>
                <a:gs pos="100000">
                  <a:schemeClr val="accent1"/>
                </a:gs>
              </a:gsLst>
              <a:lin ang="7800000" scaled="0"/>
            </a:gradFill>
            <a:ln>
              <a:noFill/>
            </a:ln>
          </p:spPr>
          <p:txBody>
            <a:bodyPr vert="horz" wrap="square" lIns="91440" tIns="45720" rIns="91440" bIns="45720" numCol="1" anchor="t" anchorCtr="0" compatLnSpc="1">
              <a:prstTxWarp prst="textNoShape">
                <a:avLst/>
              </a:prstTxWarp>
              <a:noAutofit/>
            </a:bodyPr>
            <a:lstStyle/>
            <a:p>
              <a:endParaRPr lang="zh-CN" altLang="en-US" sz="1800"/>
            </a:p>
          </p:txBody>
        </p:sp>
        <p:sp>
          <p:nvSpPr>
            <p:cNvPr id="13" name="任意多边形: 形状 12"/>
            <p:cNvSpPr/>
            <p:nvPr/>
          </p:nvSpPr>
          <p:spPr>
            <a:xfrm flipH="1">
              <a:off x="0" y="0"/>
              <a:ext cx="7591044" cy="6858000"/>
            </a:xfrm>
            <a:custGeom>
              <a:avLst/>
              <a:gdLst>
                <a:gd name="connsiteX0" fmla="*/ 6137986 w 7591044"/>
                <a:gd name="connsiteY0" fmla="*/ 0 h 6858000"/>
                <a:gd name="connsiteX1" fmla="*/ 2506862 w 7591044"/>
                <a:gd name="connsiteY1" fmla="*/ 0 h 6858000"/>
                <a:gd name="connsiteX2" fmla="*/ 2491481 w 7591044"/>
                <a:gd name="connsiteY2" fmla="*/ 82333 h 6858000"/>
                <a:gd name="connsiteX3" fmla="*/ 2791247 w 7591044"/>
                <a:gd name="connsiteY3" fmla="*/ 1470093 h 6858000"/>
                <a:gd name="connsiteX4" fmla="*/ 3056352 w 7591044"/>
                <a:gd name="connsiteY4" fmla="*/ 1859453 h 6858000"/>
                <a:gd name="connsiteX5" fmla="*/ 1997224 w 7591044"/>
                <a:gd name="connsiteY5" fmla="*/ 3858920 h 6858000"/>
                <a:gd name="connsiteX6" fmla="*/ 34825 w 7591044"/>
                <a:gd name="connsiteY6" fmla="*/ 6768598 h 6858000"/>
                <a:gd name="connsiteX7" fmla="*/ 53859 w 7591044"/>
                <a:gd name="connsiteY7" fmla="*/ 6858000 h 6858000"/>
                <a:gd name="connsiteX8" fmla="*/ 7591044 w 7591044"/>
                <a:gd name="connsiteY8" fmla="*/ 6858000 h 6858000"/>
                <a:gd name="connsiteX9" fmla="*/ 7591044 w 7591044"/>
                <a:gd name="connsiteY9" fmla="*/ 2411445 h 6858000"/>
                <a:gd name="connsiteX10" fmla="*/ 7499090 w 7591044"/>
                <a:gd name="connsiteY10" fmla="*/ 2407874 h 6858000"/>
                <a:gd name="connsiteX11" fmla="*/ 6487776 w 7591044"/>
                <a:gd name="connsiteY11" fmla="*/ 1389215 h 6858000"/>
                <a:gd name="connsiteX12" fmla="*/ 6208334 w 7591044"/>
                <a:gd name="connsiteY12" fmla="*/ 916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91044" h="6858000">
                  <a:moveTo>
                    <a:pt x="6137986" y="0"/>
                  </a:moveTo>
                  <a:lnTo>
                    <a:pt x="2506862" y="0"/>
                  </a:lnTo>
                  <a:lnTo>
                    <a:pt x="2491481" y="82333"/>
                  </a:lnTo>
                  <a:cubicBezTo>
                    <a:pt x="2424092" y="496122"/>
                    <a:pt x="2426798" y="1058959"/>
                    <a:pt x="2791247" y="1470093"/>
                  </a:cubicBezTo>
                  <a:cubicBezTo>
                    <a:pt x="2896715" y="1587351"/>
                    <a:pt x="2985926" y="1718320"/>
                    <a:pt x="3056352" y="1859453"/>
                  </a:cubicBezTo>
                  <a:cubicBezTo>
                    <a:pt x="3279791" y="2315893"/>
                    <a:pt x="3411012" y="3049188"/>
                    <a:pt x="1997224" y="3858920"/>
                  </a:cubicBezTo>
                  <a:cubicBezTo>
                    <a:pt x="959785" y="4520447"/>
                    <a:pt x="-218622" y="5181976"/>
                    <a:pt x="34825" y="6768598"/>
                  </a:cubicBezTo>
                  <a:lnTo>
                    <a:pt x="53859" y="6858000"/>
                  </a:lnTo>
                  <a:lnTo>
                    <a:pt x="7591044" y="6858000"/>
                  </a:lnTo>
                  <a:lnTo>
                    <a:pt x="7591044" y="2411445"/>
                  </a:lnTo>
                  <a:lnTo>
                    <a:pt x="7499090" y="2407874"/>
                  </a:lnTo>
                  <a:cubicBezTo>
                    <a:pt x="7114182" y="2368378"/>
                    <a:pt x="6685095" y="2139092"/>
                    <a:pt x="6487776" y="1389215"/>
                  </a:cubicBezTo>
                  <a:cubicBezTo>
                    <a:pt x="6329893" y="757729"/>
                    <a:pt x="6351608" y="337023"/>
                    <a:pt x="6208334" y="91691"/>
                  </a:cubicBezTo>
                  <a:close/>
                </a:path>
              </a:pathLst>
            </a:custGeom>
            <a:blipFill>
              <a:blip r:embed="rId2"/>
              <a:srcRect/>
              <a:stretch>
                <a:fillRect l="-684" r="-3483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lvl="0" algn="ctr"/>
              <a:endParaRPr lang="zh-CN" altLang="en-US"/>
            </a:p>
          </p:txBody>
        </p:sp>
        <p:sp>
          <p:nvSpPr>
            <p:cNvPr id="15" name="任意多边形: 形状 14"/>
            <p:cNvSpPr/>
            <p:nvPr/>
          </p:nvSpPr>
          <p:spPr>
            <a:xfrm flipV="1">
              <a:off x="10798543" y="0"/>
              <a:ext cx="1393457" cy="1499583"/>
            </a:xfrm>
            <a:custGeom>
              <a:avLst/>
              <a:gdLst>
                <a:gd name="connsiteX0" fmla="*/ 0 w 1393457"/>
                <a:gd name="connsiteY0" fmla="*/ 1499583 h 1499583"/>
                <a:gd name="connsiteX1" fmla="*/ 1393457 w 1393457"/>
                <a:gd name="connsiteY1" fmla="*/ 1499583 h 1499583"/>
                <a:gd name="connsiteX2" fmla="*/ 1393457 w 1393457"/>
                <a:gd name="connsiteY2" fmla="*/ 0 h 1499583"/>
                <a:gd name="connsiteX3" fmla="*/ 1360487 w 1393457"/>
                <a:gd name="connsiteY3" fmla="*/ 10999 h 1499583"/>
                <a:gd name="connsiteX4" fmla="*/ 1051907 w 1393457"/>
                <a:gd name="connsiteY4" fmla="*/ 298395 h 1499583"/>
                <a:gd name="connsiteX5" fmla="*/ 259460 w 1393457"/>
                <a:gd name="connsiteY5" fmla="*/ 1412371 h 1499583"/>
                <a:gd name="connsiteX6" fmla="*/ 86125 w 1393457"/>
                <a:gd name="connsiteY6" fmla="*/ 1480278 h 149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457" h="1499583">
                  <a:moveTo>
                    <a:pt x="0" y="1499583"/>
                  </a:moveTo>
                  <a:lnTo>
                    <a:pt x="1393457" y="1499583"/>
                  </a:lnTo>
                  <a:lnTo>
                    <a:pt x="1393457" y="0"/>
                  </a:lnTo>
                  <a:lnTo>
                    <a:pt x="1360487" y="10999"/>
                  </a:lnTo>
                  <a:cubicBezTo>
                    <a:pt x="1242671" y="58758"/>
                    <a:pt x="1133552" y="147680"/>
                    <a:pt x="1051907" y="298395"/>
                  </a:cubicBezTo>
                  <a:cubicBezTo>
                    <a:pt x="902614" y="573992"/>
                    <a:pt x="695893" y="1194154"/>
                    <a:pt x="259460" y="1412371"/>
                  </a:cubicBezTo>
                  <a:cubicBezTo>
                    <a:pt x="204906" y="1439648"/>
                    <a:pt x="147123" y="1462024"/>
                    <a:pt x="86125" y="1480278"/>
                  </a:cubicBezTo>
                  <a:close/>
                </a:path>
              </a:pathLst>
            </a:custGeom>
            <a:gradFill>
              <a:gsLst>
                <a:gs pos="0">
                  <a:schemeClr val="accent1">
                    <a:lumMod val="60000"/>
                    <a:lumOff val="40000"/>
                  </a:schemeClr>
                </a:gs>
                <a:gs pos="100000">
                  <a:schemeClr val="accent1"/>
                </a:gs>
              </a:gsLst>
              <a:lin ang="7800000" scaled="0"/>
            </a:gradFill>
            <a:ln>
              <a:noFill/>
            </a:ln>
          </p:spPr>
          <p:txBody>
            <a:bodyPr vert="horz" wrap="square" lIns="91440" tIns="45720" rIns="91440" bIns="45720" numCol="1" anchor="t" anchorCtr="0" compatLnSpc="1">
              <a:prstTxWarp prst="textNoShape">
                <a:avLst/>
              </a:prstTxWarp>
              <a:noAutofit/>
            </a:bodyPr>
            <a:lstStyle/>
            <a:p>
              <a:pPr lvl="0"/>
              <a:endParaRPr lang="zh-CN" altLang="en-US"/>
            </a:p>
          </p:txBody>
        </p:sp>
        <p:sp>
          <p:nvSpPr>
            <p:cNvPr id="16" name="椭圆 15"/>
            <p:cNvSpPr/>
            <p:nvPr/>
          </p:nvSpPr>
          <p:spPr>
            <a:xfrm>
              <a:off x="4079857" y="1447718"/>
              <a:ext cx="800100" cy="800100"/>
            </a:xfrm>
            <a:prstGeom prst="ellipse">
              <a:avLst/>
            </a:prstGeom>
            <a:gradFill>
              <a:gsLst>
                <a:gs pos="0">
                  <a:schemeClr val="accent2">
                    <a:lumMod val="60000"/>
                    <a:lumOff val="40000"/>
                    <a:alpha val="31000"/>
                  </a:schemeClr>
                </a:gs>
                <a:gs pos="100000">
                  <a:schemeClr val="accent2"/>
                </a:gs>
              </a:gsLst>
              <a:lin ang="7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1720016" y="5314868"/>
              <a:ext cx="471985" cy="800100"/>
            </a:xfrm>
            <a:custGeom>
              <a:avLst/>
              <a:gdLst>
                <a:gd name="connsiteX0" fmla="*/ 400050 w 471985"/>
                <a:gd name="connsiteY0" fmla="*/ 0 h 800100"/>
                <a:gd name="connsiteX1" fmla="*/ 471985 w 471985"/>
                <a:gd name="connsiteY1" fmla="*/ 7252 h 800100"/>
                <a:gd name="connsiteX2" fmla="*/ 471985 w 471985"/>
                <a:gd name="connsiteY2" fmla="*/ 792849 h 800100"/>
                <a:gd name="connsiteX3" fmla="*/ 400050 w 471985"/>
                <a:gd name="connsiteY3" fmla="*/ 800100 h 800100"/>
                <a:gd name="connsiteX4" fmla="*/ 0 w 471985"/>
                <a:gd name="connsiteY4" fmla="*/ 400050 h 800100"/>
                <a:gd name="connsiteX5" fmla="*/ 400050 w 471985"/>
                <a:gd name="connsiteY5"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985" h="800100">
                  <a:moveTo>
                    <a:pt x="400050" y="0"/>
                  </a:moveTo>
                  <a:lnTo>
                    <a:pt x="471985" y="7252"/>
                  </a:lnTo>
                  <a:lnTo>
                    <a:pt x="471985" y="792849"/>
                  </a:lnTo>
                  <a:lnTo>
                    <a:pt x="400050" y="800100"/>
                  </a:lnTo>
                  <a:cubicBezTo>
                    <a:pt x="179108" y="800100"/>
                    <a:pt x="0" y="620992"/>
                    <a:pt x="0" y="400050"/>
                  </a:cubicBezTo>
                  <a:cubicBezTo>
                    <a:pt x="0" y="179108"/>
                    <a:pt x="179108" y="0"/>
                    <a:pt x="400050" y="0"/>
                  </a:cubicBezTo>
                  <a:close/>
                </a:path>
              </a:pathLst>
            </a:custGeom>
            <a:gradFill>
              <a:gsLst>
                <a:gs pos="0">
                  <a:schemeClr val="accent2">
                    <a:lumMod val="60000"/>
                    <a:lumOff val="40000"/>
                  </a:schemeClr>
                </a:gs>
                <a:gs pos="100000">
                  <a:schemeClr val="accent2"/>
                </a:gs>
              </a:gsLst>
              <a:lin ang="7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 name="椭圆 55"/>
            <p:cNvSpPr/>
            <p:nvPr/>
          </p:nvSpPr>
          <p:spPr>
            <a:xfrm>
              <a:off x="7287366" y="4243822"/>
              <a:ext cx="255368" cy="255368"/>
            </a:xfrm>
            <a:prstGeom prst="ellipse">
              <a:avLst/>
            </a:prstGeom>
            <a:gradFill>
              <a:gsLst>
                <a:gs pos="0">
                  <a:schemeClr val="accent1">
                    <a:lumMod val="60000"/>
                    <a:lumOff val="40000"/>
                  </a:schemeClr>
                </a:gs>
                <a:gs pos="100000">
                  <a:schemeClr val="accent1"/>
                </a:gs>
              </a:gsLst>
              <a:lin ang="7800000" scaled="0"/>
            </a:gradFill>
            <a:ln>
              <a:noFill/>
            </a:ln>
          </p:spPr>
          <p:txBody>
            <a:bodyPr vert="horz" wrap="square" lIns="91440" tIns="45720" rIns="91440" bIns="45720" numCol="1" anchor="t" anchorCtr="0" compatLnSpc="1">
              <a:prstTxWarp prst="textNoShape">
                <a:avLst/>
              </a:prstTxWarp>
              <a:noAutofit/>
            </a:bodyPr>
            <a:lstStyle/>
            <a:p>
              <a:pPr lvl="0"/>
              <a:endParaRPr lang="zh-CN" altLang="en-US">
                <a:solidFill>
                  <a:schemeClr val="tx1"/>
                </a:solidFill>
              </a:endParaRPr>
            </a:p>
          </p:txBody>
        </p:sp>
      </p:grpSp>
      <p:sp>
        <p:nvSpPr>
          <p:cNvPr id="5" name="标题 4"/>
          <p:cNvSpPr>
            <a:spLocks noGrp="1"/>
          </p:cNvSpPr>
          <p:nvPr>
            <p:ph type="title" hasCustomPrompt="1"/>
          </p:nvPr>
        </p:nvSpPr>
        <p:spPr>
          <a:xfrm>
            <a:off x="660401" y="2017486"/>
            <a:ext cx="6480628" cy="1228117"/>
          </a:xfrm>
          <a:prstGeom prst="rect">
            <a:avLst/>
          </a:prstGeom>
        </p:spPr>
        <p:txBody>
          <a:bodyPr>
            <a:normAutofit/>
          </a:bodyPr>
          <a:lstStyle>
            <a:lvl1pPr algn="l">
              <a:lnSpc>
                <a:spcPct val="100000"/>
              </a:lnSpc>
              <a:defRPr sz="4000"/>
            </a:lvl1pPr>
          </a:lstStyle>
          <a:p>
            <a:pPr lvl="0"/>
            <a:r>
              <a:rPr lang="en-US"/>
              <a:t>Click to add title</a:t>
            </a:r>
          </a:p>
        </p:txBody>
      </p:sp>
      <p:sp>
        <p:nvSpPr>
          <p:cNvPr id="25" name="文本占位符 24"/>
          <p:cNvSpPr>
            <a:spLocks noGrp="1"/>
          </p:cNvSpPr>
          <p:nvPr>
            <p:ph type="body" sz="quarter" idx="1" hasCustomPrompt="1"/>
          </p:nvPr>
        </p:nvSpPr>
        <p:spPr>
          <a:xfrm>
            <a:off x="660401" y="3257456"/>
            <a:ext cx="6480628" cy="986366"/>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p>
        </p:txBody>
      </p:sp>
      <p:sp>
        <p:nvSpPr>
          <p:cNvPr id="4" name="日期占位符 3"/>
          <p:cNvSpPr>
            <a:spLocks noGrp="1"/>
          </p:cNvSpPr>
          <p:nvPr>
            <p:ph type="dt" sz="half" idx="10"/>
          </p:nvPr>
        </p:nvSpPr>
        <p:spPr/>
        <p:txBody>
          <a:bodyPr/>
          <a:lstStyle/>
          <a:p>
            <a:fld id="{2A27A813-B2FD-42E1-9222-83B574E99074}" type="datetime1">
              <a:rPr lang="zh-CN" altLang="en-US" smtClean="0"/>
              <a:t>2024-07-04</a:t>
            </a:fld>
            <a:endParaRPr lang="en-US" altLang="zh-CN"/>
          </a:p>
        </p:txBody>
      </p:sp>
      <p:sp>
        <p:nvSpPr>
          <p:cNvPr id="6" name="页脚占位符 5"/>
          <p:cNvSpPr>
            <a:spLocks noGrp="1"/>
          </p:cNvSpPr>
          <p:nvPr>
            <p:ph type="ftr" sz="quarter" idx="11"/>
          </p:nvPr>
        </p:nvSpPr>
        <p:spPr/>
        <p:txBody>
          <a:bodyPr/>
          <a:lstStyle/>
          <a:p>
            <a:r>
              <a:rPr lang="af-ZA" altLang="zh-CN" dirty="0"/>
              <a:t>OfficePLUS</a:t>
            </a:r>
            <a:endParaRPr lang="zh-CN" altLang="en-US" dirty="0"/>
          </a:p>
        </p:txBody>
      </p:sp>
      <p:sp>
        <p:nvSpPr>
          <p:cNvPr id="8" name="灯片编号占位符 7"/>
          <p:cNvSpPr>
            <a:spLocks noGrp="1"/>
          </p:cNvSpPr>
          <p:nvPr>
            <p:ph type="sldNum" sz="quarter" idx="12"/>
          </p:nvPr>
        </p:nvSpPr>
        <p:spPr/>
        <p:txBody>
          <a:bodyPr/>
          <a:lstStyle/>
          <a:p>
            <a:fld id="{7F65B630-C7FF-41C0-9923-C5E5E29EED81}" type="slidenum">
              <a:rPr lang="en-US" altLang="zh-CN" smtClean="0"/>
              <a:pPr/>
              <a:t>‹#›</a:t>
            </a:fld>
            <a:endParaRPr lang="en-US" altLang="zh-CN" dirty="0"/>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gradFill>
          <a:gsLst>
            <a:gs pos="0">
              <a:schemeClr val="accent1">
                <a:lumMod val="50000"/>
              </a:schemeClr>
            </a:gs>
            <a:gs pos="100000">
              <a:schemeClr val="accent1"/>
            </a:gs>
          </a:gsLst>
          <a:lin ang="78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0" y="0"/>
            <a:ext cx="12192001" cy="6858000"/>
            <a:chOff x="0" y="0"/>
            <a:chExt cx="12192001" cy="6858000"/>
          </a:xfrm>
        </p:grpSpPr>
        <p:sp>
          <p:nvSpPr>
            <p:cNvPr id="3" name="任意多边形: 形状 2"/>
            <p:cNvSpPr>
              <a:spLocks noChangeArrowheads="1"/>
            </p:cNvSpPr>
            <p:nvPr/>
          </p:nvSpPr>
          <p:spPr bwMode="auto">
            <a:xfrm rot="5400000">
              <a:off x="219207" y="799956"/>
              <a:ext cx="838036" cy="631825"/>
            </a:xfrm>
            <a:custGeom>
              <a:avLst/>
              <a:gdLst>
                <a:gd name="connsiteX0" fmla="*/ 766102 w 838036"/>
                <a:gd name="connsiteY0" fmla="*/ 36267 h 631825"/>
                <a:gd name="connsiteX1" fmla="*/ 802069 w 838036"/>
                <a:gd name="connsiteY1" fmla="*/ 0 h 631825"/>
                <a:gd name="connsiteX2" fmla="*/ 838036 w 838036"/>
                <a:gd name="connsiteY2" fmla="*/ 36267 h 631825"/>
                <a:gd name="connsiteX3" fmla="*/ 802069 w 838036"/>
                <a:gd name="connsiteY3" fmla="*/ 72534 h 631825"/>
                <a:gd name="connsiteX4" fmla="*/ 766102 w 838036"/>
                <a:gd name="connsiteY4" fmla="*/ 36267 h 631825"/>
                <a:gd name="connsiteX5" fmla="*/ 766102 w 838036"/>
                <a:gd name="connsiteY5" fmla="*/ 315913 h 631825"/>
                <a:gd name="connsiteX6" fmla="*/ 802069 w 838036"/>
                <a:gd name="connsiteY6" fmla="*/ 279946 h 631825"/>
                <a:gd name="connsiteX7" fmla="*/ 838036 w 838036"/>
                <a:gd name="connsiteY7" fmla="*/ 315913 h 631825"/>
                <a:gd name="connsiteX8" fmla="*/ 802069 w 838036"/>
                <a:gd name="connsiteY8" fmla="*/ 351880 h 631825"/>
                <a:gd name="connsiteX9" fmla="*/ 766102 w 838036"/>
                <a:gd name="connsiteY9" fmla="*/ 315913 h 631825"/>
                <a:gd name="connsiteX10" fmla="*/ 766102 w 838036"/>
                <a:gd name="connsiteY10" fmla="*/ 595558 h 631825"/>
                <a:gd name="connsiteX11" fmla="*/ 802069 w 838036"/>
                <a:gd name="connsiteY11" fmla="*/ 559291 h 631825"/>
                <a:gd name="connsiteX12" fmla="*/ 838036 w 838036"/>
                <a:gd name="connsiteY12" fmla="*/ 595558 h 631825"/>
                <a:gd name="connsiteX13" fmla="*/ 802069 w 838036"/>
                <a:gd name="connsiteY13" fmla="*/ 631825 h 631825"/>
                <a:gd name="connsiteX14" fmla="*/ 766102 w 838036"/>
                <a:gd name="connsiteY14" fmla="*/ 595558 h 631825"/>
                <a:gd name="connsiteX15" fmla="*/ 510735 w 838036"/>
                <a:gd name="connsiteY15" fmla="*/ 36267 h 631825"/>
                <a:gd name="connsiteX16" fmla="*/ 546702 w 838036"/>
                <a:gd name="connsiteY16" fmla="*/ 0 h 631825"/>
                <a:gd name="connsiteX17" fmla="*/ 582669 w 838036"/>
                <a:gd name="connsiteY17" fmla="*/ 36267 h 631825"/>
                <a:gd name="connsiteX18" fmla="*/ 546702 w 838036"/>
                <a:gd name="connsiteY18" fmla="*/ 72534 h 631825"/>
                <a:gd name="connsiteX19" fmla="*/ 510735 w 838036"/>
                <a:gd name="connsiteY19" fmla="*/ 36267 h 631825"/>
                <a:gd name="connsiteX20" fmla="*/ 510735 w 838036"/>
                <a:gd name="connsiteY20" fmla="*/ 315913 h 631825"/>
                <a:gd name="connsiteX21" fmla="*/ 546702 w 838036"/>
                <a:gd name="connsiteY21" fmla="*/ 279946 h 631825"/>
                <a:gd name="connsiteX22" fmla="*/ 582669 w 838036"/>
                <a:gd name="connsiteY22" fmla="*/ 315913 h 631825"/>
                <a:gd name="connsiteX23" fmla="*/ 546702 w 838036"/>
                <a:gd name="connsiteY23" fmla="*/ 351880 h 631825"/>
                <a:gd name="connsiteX24" fmla="*/ 510735 w 838036"/>
                <a:gd name="connsiteY24" fmla="*/ 315913 h 631825"/>
                <a:gd name="connsiteX25" fmla="*/ 510735 w 838036"/>
                <a:gd name="connsiteY25" fmla="*/ 595558 h 631825"/>
                <a:gd name="connsiteX26" fmla="*/ 546702 w 838036"/>
                <a:gd name="connsiteY26" fmla="*/ 559291 h 631825"/>
                <a:gd name="connsiteX27" fmla="*/ 582669 w 838036"/>
                <a:gd name="connsiteY27" fmla="*/ 595558 h 631825"/>
                <a:gd name="connsiteX28" fmla="*/ 546702 w 838036"/>
                <a:gd name="connsiteY28" fmla="*/ 631825 h 631825"/>
                <a:gd name="connsiteX29" fmla="*/ 510735 w 838036"/>
                <a:gd name="connsiteY29" fmla="*/ 595558 h 631825"/>
                <a:gd name="connsiteX30" fmla="*/ 255367 w 838036"/>
                <a:gd name="connsiteY30" fmla="*/ 36267 h 631825"/>
                <a:gd name="connsiteX31" fmla="*/ 291634 w 838036"/>
                <a:gd name="connsiteY31" fmla="*/ 0 h 631825"/>
                <a:gd name="connsiteX32" fmla="*/ 327901 w 838036"/>
                <a:gd name="connsiteY32" fmla="*/ 36267 h 631825"/>
                <a:gd name="connsiteX33" fmla="*/ 291634 w 838036"/>
                <a:gd name="connsiteY33" fmla="*/ 72534 h 631825"/>
                <a:gd name="connsiteX34" fmla="*/ 255367 w 838036"/>
                <a:gd name="connsiteY34" fmla="*/ 36267 h 631825"/>
                <a:gd name="connsiteX35" fmla="*/ 255367 w 838036"/>
                <a:gd name="connsiteY35" fmla="*/ 315913 h 631825"/>
                <a:gd name="connsiteX36" fmla="*/ 291634 w 838036"/>
                <a:gd name="connsiteY36" fmla="*/ 279946 h 631825"/>
                <a:gd name="connsiteX37" fmla="*/ 327901 w 838036"/>
                <a:gd name="connsiteY37" fmla="*/ 315913 h 631825"/>
                <a:gd name="connsiteX38" fmla="*/ 291634 w 838036"/>
                <a:gd name="connsiteY38" fmla="*/ 351880 h 631825"/>
                <a:gd name="connsiteX39" fmla="*/ 255367 w 838036"/>
                <a:gd name="connsiteY39" fmla="*/ 315913 h 631825"/>
                <a:gd name="connsiteX40" fmla="*/ 255367 w 838036"/>
                <a:gd name="connsiteY40" fmla="*/ 595558 h 631825"/>
                <a:gd name="connsiteX41" fmla="*/ 291634 w 838036"/>
                <a:gd name="connsiteY41" fmla="*/ 559291 h 631825"/>
                <a:gd name="connsiteX42" fmla="*/ 327901 w 838036"/>
                <a:gd name="connsiteY42" fmla="*/ 595558 h 631825"/>
                <a:gd name="connsiteX43" fmla="*/ 291634 w 838036"/>
                <a:gd name="connsiteY43" fmla="*/ 631825 h 631825"/>
                <a:gd name="connsiteX44" fmla="*/ 255367 w 838036"/>
                <a:gd name="connsiteY44" fmla="*/ 595558 h 631825"/>
                <a:gd name="connsiteX45" fmla="*/ 0 w 838036"/>
                <a:gd name="connsiteY45" fmla="*/ 36267 h 631825"/>
                <a:gd name="connsiteX46" fmla="*/ 36267 w 838036"/>
                <a:gd name="connsiteY46" fmla="*/ 0 h 631825"/>
                <a:gd name="connsiteX47" fmla="*/ 72534 w 838036"/>
                <a:gd name="connsiteY47" fmla="*/ 36267 h 631825"/>
                <a:gd name="connsiteX48" fmla="*/ 36267 w 838036"/>
                <a:gd name="connsiteY48" fmla="*/ 72534 h 631825"/>
                <a:gd name="connsiteX49" fmla="*/ 0 w 838036"/>
                <a:gd name="connsiteY49" fmla="*/ 36267 h 631825"/>
                <a:gd name="connsiteX50" fmla="*/ 0 w 838036"/>
                <a:gd name="connsiteY50" fmla="*/ 315913 h 631825"/>
                <a:gd name="connsiteX51" fmla="*/ 36267 w 838036"/>
                <a:gd name="connsiteY51" fmla="*/ 279946 h 631825"/>
                <a:gd name="connsiteX52" fmla="*/ 72534 w 838036"/>
                <a:gd name="connsiteY52" fmla="*/ 315913 h 631825"/>
                <a:gd name="connsiteX53" fmla="*/ 36267 w 838036"/>
                <a:gd name="connsiteY53" fmla="*/ 351880 h 631825"/>
                <a:gd name="connsiteX54" fmla="*/ 0 w 838036"/>
                <a:gd name="connsiteY54" fmla="*/ 315913 h 631825"/>
                <a:gd name="connsiteX55" fmla="*/ 0 w 838036"/>
                <a:gd name="connsiteY55" fmla="*/ 595558 h 631825"/>
                <a:gd name="connsiteX56" fmla="*/ 36267 w 838036"/>
                <a:gd name="connsiteY56" fmla="*/ 559291 h 631825"/>
                <a:gd name="connsiteX57" fmla="*/ 72534 w 838036"/>
                <a:gd name="connsiteY57" fmla="*/ 595558 h 631825"/>
                <a:gd name="connsiteX58" fmla="*/ 36267 w 838036"/>
                <a:gd name="connsiteY58" fmla="*/ 631825 h 631825"/>
                <a:gd name="connsiteX59" fmla="*/ 0 w 838036"/>
                <a:gd name="connsiteY59" fmla="*/ 595558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38036" h="631825">
                  <a:moveTo>
                    <a:pt x="766102" y="36267"/>
                  </a:moveTo>
                  <a:cubicBezTo>
                    <a:pt x="766102" y="16237"/>
                    <a:pt x="782205" y="0"/>
                    <a:pt x="802069" y="0"/>
                  </a:cubicBezTo>
                  <a:cubicBezTo>
                    <a:pt x="821933" y="0"/>
                    <a:pt x="838036" y="16237"/>
                    <a:pt x="838036" y="36267"/>
                  </a:cubicBezTo>
                  <a:cubicBezTo>
                    <a:pt x="838036" y="56297"/>
                    <a:pt x="821933" y="72534"/>
                    <a:pt x="802069" y="72534"/>
                  </a:cubicBezTo>
                  <a:cubicBezTo>
                    <a:pt x="782205" y="72534"/>
                    <a:pt x="766102" y="56297"/>
                    <a:pt x="766102" y="36267"/>
                  </a:cubicBezTo>
                  <a:close/>
                  <a:moveTo>
                    <a:pt x="766102" y="315913"/>
                  </a:moveTo>
                  <a:cubicBezTo>
                    <a:pt x="766102" y="296049"/>
                    <a:pt x="782205" y="279946"/>
                    <a:pt x="802069" y="279946"/>
                  </a:cubicBezTo>
                  <a:cubicBezTo>
                    <a:pt x="821933" y="279946"/>
                    <a:pt x="838036" y="296049"/>
                    <a:pt x="838036" y="315913"/>
                  </a:cubicBezTo>
                  <a:cubicBezTo>
                    <a:pt x="838036" y="335777"/>
                    <a:pt x="821933" y="351880"/>
                    <a:pt x="802069" y="351880"/>
                  </a:cubicBezTo>
                  <a:cubicBezTo>
                    <a:pt x="782205" y="351880"/>
                    <a:pt x="766102" y="335777"/>
                    <a:pt x="766102" y="315913"/>
                  </a:cubicBezTo>
                  <a:close/>
                  <a:moveTo>
                    <a:pt x="766102" y="595558"/>
                  </a:moveTo>
                  <a:cubicBezTo>
                    <a:pt x="766102" y="575528"/>
                    <a:pt x="782205" y="559291"/>
                    <a:pt x="802069" y="559291"/>
                  </a:cubicBezTo>
                  <a:cubicBezTo>
                    <a:pt x="821933" y="559291"/>
                    <a:pt x="838036" y="575528"/>
                    <a:pt x="838036" y="595558"/>
                  </a:cubicBezTo>
                  <a:cubicBezTo>
                    <a:pt x="838036" y="615588"/>
                    <a:pt x="821933" y="631825"/>
                    <a:pt x="802069" y="631825"/>
                  </a:cubicBezTo>
                  <a:cubicBezTo>
                    <a:pt x="782205" y="631825"/>
                    <a:pt x="766102" y="615588"/>
                    <a:pt x="766102" y="595558"/>
                  </a:cubicBezTo>
                  <a:close/>
                  <a:moveTo>
                    <a:pt x="510735" y="36267"/>
                  </a:moveTo>
                  <a:cubicBezTo>
                    <a:pt x="510735" y="16237"/>
                    <a:pt x="526838" y="0"/>
                    <a:pt x="546702" y="0"/>
                  </a:cubicBezTo>
                  <a:cubicBezTo>
                    <a:pt x="566566" y="0"/>
                    <a:pt x="582669" y="16237"/>
                    <a:pt x="582669" y="36267"/>
                  </a:cubicBezTo>
                  <a:cubicBezTo>
                    <a:pt x="582669" y="56297"/>
                    <a:pt x="566566" y="72534"/>
                    <a:pt x="546702" y="72534"/>
                  </a:cubicBezTo>
                  <a:cubicBezTo>
                    <a:pt x="526838" y="72534"/>
                    <a:pt x="510735" y="56297"/>
                    <a:pt x="510735" y="36267"/>
                  </a:cubicBezTo>
                  <a:close/>
                  <a:moveTo>
                    <a:pt x="510735" y="315913"/>
                  </a:moveTo>
                  <a:cubicBezTo>
                    <a:pt x="510735" y="296049"/>
                    <a:pt x="526838" y="279946"/>
                    <a:pt x="546702" y="279946"/>
                  </a:cubicBezTo>
                  <a:cubicBezTo>
                    <a:pt x="566566" y="279946"/>
                    <a:pt x="582669" y="296049"/>
                    <a:pt x="582669" y="315913"/>
                  </a:cubicBezTo>
                  <a:cubicBezTo>
                    <a:pt x="582669" y="335777"/>
                    <a:pt x="566566" y="351880"/>
                    <a:pt x="546702" y="351880"/>
                  </a:cubicBezTo>
                  <a:cubicBezTo>
                    <a:pt x="526838" y="351880"/>
                    <a:pt x="510735" y="335777"/>
                    <a:pt x="510735" y="315913"/>
                  </a:cubicBezTo>
                  <a:close/>
                  <a:moveTo>
                    <a:pt x="510735" y="595558"/>
                  </a:moveTo>
                  <a:cubicBezTo>
                    <a:pt x="510735" y="575528"/>
                    <a:pt x="526838" y="559291"/>
                    <a:pt x="546702" y="559291"/>
                  </a:cubicBezTo>
                  <a:cubicBezTo>
                    <a:pt x="566566" y="559291"/>
                    <a:pt x="582669" y="575528"/>
                    <a:pt x="582669" y="595558"/>
                  </a:cubicBezTo>
                  <a:cubicBezTo>
                    <a:pt x="582669" y="615588"/>
                    <a:pt x="566566" y="631825"/>
                    <a:pt x="546702" y="631825"/>
                  </a:cubicBezTo>
                  <a:cubicBezTo>
                    <a:pt x="526838" y="631825"/>
                    <a:pt x="510735" y="615588"/>
                    <a:pt x="510735" y="595558"/>
                  </a:cubicBezTo>
                  <a:close/>
                  <a:moveTo>
                    <a:pt x="255367" y="36267"/>
                  </a:moveTo>
                  <a:cubicBezTo>
                    <a:pt x="255367" y="16237"/>
                    <a:pt x="271604" y="0"/>
                    <a:pt x="291634" y="0"/>
                  </a:cubicBezTo>
                  <a:cubicBezTo>
                    <a:pt x="311664" y="0"/>
                    <a:pt x="327901" y="16237"/>
                    <a:pt x="327901" y="36267"/>
                  </a:cubicBezTo>
                  <a:cubicBezTo>
                    <a:pt x="327901" y="56297"/>
                    <a:pt x="311664" y="72534"/>
                    <a:pt x="291634" y="72534"/>
                  </a:cubicBezTo>
                  <a:cubicBezTo>
                    <a:pt x="271604" y="72534"/>
                    <a:pt x="255367" y="56297"/>
                    <a:pt x="255367" y="36267"/>
                  </a:cubicBezTo>
                  <a:close/>
                  <a:moveTo>
                    <a:pt x="255367" y="315913"/>
                  </a:moveTo>
                  <a:cubicBezTo>
                    <a:pt x="255367" y="296049"/>
                    <a:pt x="271604" y="279946"/>
                    <a:pt x="291634" y="279946"/>
                  </a:cubicBezTo>
                  <a:cubicBezTo>
                    <a:pt x="311664" y="279946"/>
                    <a:pt x="327901" y="296049"/>
                    <a:pt x="327901" y="315913"/>
                  </a:cubicBezTo>
                  <a:cubicBezTo>
                    <a:pt x="327901" y="335777"/>
                    <a:pt x="311664" y="351880"/>
                    <a:pt x="291634" y="351880"/>
                  </a:cubicBezTo>
                  <a:cubicBezTo>
                    <a:pt x="271604" y="351880"/>
                    <a:pt x="255367" y="335777"/>
                    <a:pt x="255367" y="315913"/>
                  </a:cubicBezTo>
                  <a:close/>
                  <a:moveTo>
                    <a:pt x="255367" y="595558"/>
                  </a:moveTo>
                  <a:cubicBezTo>
                    <a:pt x="255367" y="575528"/>
                    <a:pt x="271604" y="559291"/>
                    <a:pt x="291634" y="559291"/>
                  </a:cubicBezTo>
                  <a:cubicBezTo>
                    <a:pt x="311664" y="559291"/>
                    <a:pt x="327901" y="575528"/>
                    <a:pt x="327901" y="595558"/>
                  </a:cubicBezTo>
                  <a:cubicBezTo>
                    <a:pt x="327901" y="615588"/>
                    <a:pt x="311664" y="631825"/>
                    <a:pt x="291634" y="631825"/>
                  </a:cubicBezTo>
                  <a:cubicBezTo>
                    <a:pt x="271604" y="631825"/>
                    <a:pt x="255367" y="615588"/>
                    <a:pt x="255367" y="595558"/>
                  </a:cubicBezTo>
                  <a:close/>
                  <a:moveTo>
                    <a:pt x="0" y="36267"/>
                  </a:moveTo>
                  <a:cubicBezTo>
                    <a:pt x="0" y="16237"/>
                    <a:pt x="16237" y="0"/>
                    <a:pt x="36267" y="0"/>
                  </a:cubicBezTo>
                  <a:cubicBezTo>
                    <a:pt x="56297" y="0"/>
                    <a:pt x="72534" y="16237"/>
                    <a:pt x="72534" y="36267"/>
                  </a:cubicBezTo>
                  <a:cubicBezTo>
                    <a:pt x="72534" y="56297"/>
                    <a:pt x="56297" y="72534"/>
                    <a:pt x="36267" y="72534"/>
                  </a:cubicBezTo>
                  <a:cubicBezTo>
                    <a:pt x="16237" y="72534"/>
                    <a:pt x="0" y="56297"/>
                    <a:pt x="0" y="36267"/>
                  </a:cubicBezTo>
                  <a:close/>
                  <a:moveTo>
                    <a:pt x="0" y="315913"/>
                  </a:moveTo>
                  <a:cubicBezTo>
                    <a:pt x="0" y="296049"/>
                    <a:pt x="16237" y="279946"/>
                    <a:pt x="36267" y="279946"/>
                  </a:cubicBezTo>
                  <a:cubicBezTo>
                    <a:pt x="56297" y="279946"/>
                    <a:pt x="72534" y="296049"/>
                    <a:pt x="72534" y="315913"/>
                  </a:cubicBezTo>
                  <a:cubicBezTo>
                    <a:pt x="72534" y="335777"/>
                    <a:pt x="56297" y="351880"/>
                    <a:pt x="36267" y="351880"/>
                  </a:cubicBezTo>
                  <a:cubicBezTo>
                    <a:pt x="16237" y="351880"/>
                    <a:pt x="0" y="335777"/>
                    <a:pt x="0" y="315913"/>
                  </a:cubicBezTo>
                  <a:close/>
                  <a:moveTo>
                    <a:pt x="0" y="595558"/>
                  </a:moveTo>
                  <a:cubicBezTo>
                    <a:pt x="0" y="575528"/>
                    <a:pt x="16237" y="559291"/>
                    <a:pt x="36267" y="559291"/>
                  </a:cubicBezTo>
                  <a:cubicBezTo>
                    <a:pt x="56297" y="559291"/>
                    <a:pt x="72534" y="575528"/>
                    <a:pt x="72534" y="595558"/>
                  </a:cubicBezTo>
                  <a:cubicBezTo>
                    <a:pt x="72534" y="615588"/>
                    <a:pt x="56297" y="631825"/>
                    <a:pt x="36267" y="631825"/>
                  </a:cubicBezTo>
                  <a:cubicBezTo>
                    <a:pt x="16237" y="631825"/>
                    <a:pt x="0" y="615588"/>
                    <a:pt x="0" y="595558"/>
                  </a:cubicBezTo>
                  <a:close/>
                </a:path>
              </a:pathLst>
            </a:custGeom>
            <a:gradFill>
              <a:gsLst>
                <a:gs pos="0">
                  <a:schemeClr val="accent1">
                    <a:lumMod val="60000"/>
                    <a:lumOff val="40000"/>
                  </a:schemeClr>
                </a:gs>
                <a:gs pos="100000">
                  <a:schemeClr val="accent1"/>
                </a:gs>
              </a:gsLst>
              <a:lin ang="7800000" scaled="0"/>
            </a:gradFill>
            <a:ln>
              <a:noFill/>
            </a:ln>
          </p:spPr>
          <p:txBody>
            <a:bodyPr vert="horz" wrap="square" lIns="91440" tIns="45720" rIns="91440" bIns="45720" numCol="1" anchor="t" anchorCtr="0" compatLnSpc="1">
              <a:prstTxWarp prst="textNoShape">
                <a:avLst/>
              </a:prstTxWarp>
              <a:noAutofit/>
            </a:bodyPr>
            <a:lstStyle/>
            <a:p>
              <a:endParaRPr lang="zh-CN" altLang="en-US" sz="1800"/>
            </a:p>
          </p:txBody>
        </p:sp>
        <p:sp>
          <p:nvSpPr>
            <p:cNvPr id="6" name="任意多边形: 形状 5"/>
            <p:cNvSpPr/>
            <p:nvPr/>
          </p:nvSpPr>
          <p:spPr>
            <a:xfrm flipH="1">
              <a:off x="0" y="0"/>
              <a:ext cx="7591044" cy="6858000"/>
            </a:xfrm>
            <a:custGeom>
              <a:avLst/>
              <a:gdLst>
                <a:gd name="connsiteX0" fmla="*/ 6137986 w 7591044"/>
                <a:gd name="connsiteY0" fmla="*/ 0 h 6858000"/>
                <a:gd name="connsiteX1" fmla="*/ 2506862 w 7591044"/>
                <a:gd name="connsiteY1" fmla="*/ 0 h 6858000"/>
                <a:gd name="connsiteX2" fmla="*/ 2491481 w 7591044"/>
                <a:gd name="connsiteY2" fmla="*/ 82333 h 6858000"/>
                <a:gd name="connsiteX3" fmla="*/ 2791247 w 7591044"/>
                <a:gd name="connsiteY3" fmla="*/ 1470093 h 6858000"/>
                <a:gd name="connsiteX4" fmla="*/ 3056352 w 7591044"/>
                <a:gd name="connsiteY4" fmla="*/ 1859453 h 6858000"/>
                <a:gd name="connsiteX5" fmla="*/ 1997224 w 7591044"/>
                <a:gd name="connsiteY5" fmla="*/ 3858920 h 6858000"/>
                <a:gd name="connsiteX6" fmla="*/ 34825 w 7591044"/>
                <a:gd name="connsiteY6" fmla="*/ 6768598 h 6858000"/>
                <a:gd name="connsiteX7" fmla="*/ 53859 w 7591044"/>
                <a:gd name="connsiteY7" fmla="*/ 6858000 h 6858000"/>
                <a:gd name="connsiteX8" fmla="*/ 7591044 w 7591044"/>
                <a:gd name="connsiteY8" fmla="*/ 6858000 h 6858000"/>
                <a:gd name="connsiteX9" fmla="*/ 7591044 w 7591044"/>
                <a:gd name="connsiteY9" fmla="*/ 2411445 h 6858000"/>
                <a:gd name="connsiteX10" fmla="*/ 7499090 w 7591044"/>
                <a:gd name="connsiteY10" fmla="*/ 2407874 h 6858000"/>
                <a:gd name="connsiteX11" fmla="*/ 6487776 w 7591044"/>
                <a:gd name="connsiteY11" fmla="*/ 1389215 h 6858000"/>
                <a:gd name="connsiteX12" fmla="*/ 6208334 w 7591044"/>
                <a:gd name="connsiteY12" fmla="*/ 916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91044" h="6858000">
                  <a:moveTo>
                    <a:pt x="6137986" y="0"/>
                  </a:moveTo>
                  <a:lnTo>
                    <a:pt x="2506862" y="0"/>
                  </a:lnTo>
                  <a:lnTo>
                    <a:pt x="2491481" y="82333"/>
                  </a:lnTo>
                  <a:cubicBezTo>
                    <a:pt x="2424092" y="496122"/>
                    <a:pt x="2426798" y="1058959"/>
                    <a:pt x="2791247" y="1470093"/>
                  </a:cubicBezTo>
                  <a:cubicBezTo>
                    <a:pt x="2896715" y="1587351"/>
                    <a:pt x="2985926" y="1718320"/>
                    <a:pt x="3056352" y="1859453"/>
                  </a:cubicBezTo>
                  <a:cubicBezTo>
                    <a:pt x="3279791" y="2315893"/>
                    <a:pt x="3411012" y="3049188"/>
                    <a:pt x="1997224" y="3858920"/>
                  </a:cubicBezTo>
                  <a:cubicBezTo>
                    <a:pt x="959785" y="4520447"/>
                    <a:pt x="-218622" y="5181976"/>
                    <a:pt x="34825" y="6768598"/>
                  </a:cubicBezTo>
                  <a:lnTo>
                    <a:pt x="53859" y="6858000"/>
                  </a:lnTo>
                  <a:lnTo>
                    <a:pt x="7591044" y="6858000"/>
                  </a:lnTo>
                  <a:lnTo>
                    <a:pt x="7591044" y="2411445"/>
                  </a:lnTo>
                  <a:lnTo>
                    <a:pt x="7499090" y="2407874"/>
                  </a:lnTo>
                  <a:cubicBezTo>
                    <a:pt x="7114182" y="2368378"/>
                    <a:pt x="6685095" y="2139092"/>
                    <a:pt x="6487776" y="1389215"/>
                  </a:cubicBezTo>
                  <a:cubicBezTo>
                    <a:pt x="6329893" y="757729"/>
                    <a:pt x="6351608" y="337023"/>
                    <a:pt x="6208334" y="91691"/>
                  </a:cubicBezTo>
                  <a:close/>
                </a:path>
              </a:pathLst>
            </a:custGeom>
            <a:blipFill>
              <a:blip r:embed="rId2"/>
              <a:srcRect/>
              <a:stretch>
                <a:fillRect l="-684" r="-3483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lvl="0" algn="ctr"/>
              <a:endParaRPr lang="zh-CN" altLang="en-US"/>
            </a:p>
          </p:txBody>
        </p:sp>
        <p:sp>
          <p:nvSpPr>
            <p:cNvPr id="9" name="任意多边形: 形状 8"/>
            <p:cNvSpPr/>
            <p:nvPr/>
          </p:nvSpPr>
          <p:spPr>
            <a:xfrm flipV="1">
              <a:off x="10798543" y="0"/>
              <a:ext cx="1393457" cy="1499583"/>
            </a:xfrm>
            <a:custGeom>
              <a:avLst/>
              <a:gdLst>
                <a:gd name="connsiteX0" fmla="*/ 0 w 1393457"/>
                <a:gd name="connsiteY0" fmla="*/ 1499583 h 1499583"/>
                <a:gd name="connsiteX1" fmla="*/ 1393457 w 1393457"/>
                <a:gd name="connsiteY1" fmla="*/ 1499583 h 1499583"/>
                <a:gd name="connsiteX2" fmla="*/ 1393457 w 1393457"/>
                <a:gd name="connsiteY2" fmla="*/ 0 h 1499583"/>
                <a:gd name="connsiteX3" fmla="*/ 1360487 w 1393457"/>
                <a:gd name="connsiteY3" fmla="*/ 10999 h 1499583"/>
                <a:gd name="connsiteX4" fmla="*/ 1051907 w 1393457"/>
                <a:gd name="connsiteY4" fmla="*/ 298395 h 1499583"/>
                <a:gd name="connsiteX5" fmla="*/ 259460 w 1393457"/>
                <a:gd name="connsiteY5" fmla="*/ 1412371 h 1499583"/>
                <a:gd name="connsiteX6" fmla="*/ 86125 w 1393457"/>
                <a:gd name="connsiteY6" fmla="*/ 1480278 h 149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457" h="1499583">
                  <a:moveTo>
                    <a:pt x="0" y="1499583"/>
                  </a:moveTo>
                  <a:lnTo>
                    <a:pt x="1393457" y="1499583"/>
                  </a:lnTo>
                  <a:lnTo>
                    <a:pt x="1393457" y="0"/>
                  </a:lnTo>
                  <a:lnTo>
                    <a:pt x="1360487" y="10999"/>
                  </a:lnTo>
                  <a:cubicBezTo>
                    <a:pt x="1242671" y="58758"/>
                    <a:pt x="1133552" y="147680"/>
                    <a:pt x="1051907" y="298395"/>
                  </a:cubicBezTo>
                  <a:cubicBezTo>
                    <a:pt x="902614" y="573992"/>
                    <a:pt x="695893" y="1194154"/>
                    <a:pt x="259460" y="1412371"/>
                  </a:cubicBezTo>
                  <a:cubicBezTo>
                    <a:pt x="204906" y="1439648"/>
                    <a:pt x="147123" y="1462024"/>
                    <a:pt x="86125" y="1480278"/>
                  </a:cubicBezTo>
                  <a:close/>
                </a:path>
              </a:pathLst>
            </a:custGeom>
            <a:gradFill>
              <a:gsLst>
                <a:gs pos="0">
                  <a:schemeClr val="accent1">
                    <a:lumMod val="60000"/>
                    <a:lumOff val="40000"/>
                  </a:schemeClr>
                </a:gs>
                <a:gs pos="100000">
                  <a:schemeClr val="accent1"/>
                </a:gs>
              </a:gsLst>
              <a:lin ang="7800000" scaled="0"/>
            </a:gradFill>
            <a:ln>
              <a:noFill/>
            </a:ln>
          </p:spPr>
          <p:txBody>
            <a:bodyPr vert="horz" wrap="square" lIns="91440" tIns="45720" rIns="91440" bIns="45720" numCol="1" anchor="t" anchorCtr="0" compatLnSpc="1">
              <a:prstTxWarp prst="textNoShape">
                <a:avLst/>
              </a:prstTxWarp>
              <a:noAutofit/>
            </a:bodyPr>
            <a:lstStyle/>
            <a:p>
              <a:pPr lvl="0"/>
              <a:endParaRPr lang="zh-CN" altLang="en-US"/>
            </a:p>
          </p:txBody>
        </p:sp>
        <p:sp>
          <p:nvSpPr>
            <p:cNvPr id="12" name="椭圆 11"/>
            <p:cNvSpPr/>
            <p:nvPr/>
          </p:nvSpPr>
          <p:spPr>
            <a:xfrm>
              <a:off x="4079857" y="1447718"/>
              <a:ext cx="800100" cy="800100"/>
            </a:xfrm>
            <a:prstGeom prst="ellipse">
              <a:avLst/>
            </a:prstGeom>
            <a:gradFill>
              <a:gsLst>
                <a:gs pos="0">
                  <a:schemeClr val="accent2">
                    <a:lumMod val="60000"/>
                    <a:lumOff val="40000"/>
                    <a:alpha val="31000"/>
                  </a:schemeClr>
                </a:gs>
                <a:gs pos="100000">
                  <a:schemeClr val="accent2"/>
                </a:gs>
              </a:gsLst>
              <a:lin ang="7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1720016" y="5314868"/>
              <a:ext cx="471985" cy="800100"/>
            </a:xfrm>
            <a:custGeom>
              <a:avLst/>
              <a:gdLst>
                <a:gd name="connsiteX0" fmla="*/ 400050 w 471985"/>
                <a:gd name="connsiteY0" fmla="*/ 0 h 800100"/>
                <a:gd name="connsiteX1" fmla="*/ 471985 w 471985"/>
                <a:gd name="connsiteY1" fmla="*/ 7252 h 800100"/>
                <a:gd name="connsiteX2" fmla="*/ 471985 w 471985"/>
                <a:gd name="connsiteY2" fmla="*/ 792849 h 800100"/>
                <a:gd name="connsiteX3" fmla="*/ 400050 w 471985"/>
                <a:gd name="connsiteY3" fmla="*/ 800100 h 800100"/>
                <a:gd name="connsiteX4" fmla="*/ 0 w 471985"/>
                <a:gd name="connsiteY4" fmla="*/ 400050 h 800100"/>
                <a:gd name="connsiteX5" fmla="*/ 400050 w 471985"/>
                <a:gd name="connsiteY5"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985" h="800100">
                  <a:moveTo>
                    <a:pt x="400050" y="0"/>
                  </a:moveTo>
                  <a:lnTo>
                    <a:pt x="471985" y="7252"/>
                  </a:lnTo>
                  <a:lnTo>
                    <a:pt x="471985" y="792849"/>
                  </a:lnTo>
                  <a:lnTo>
                    <a:pt x="400050" y="800100"/>
                  </a:lnTo>
                  <a:cubicBezTo>
                    <a:pt x="179108" y="800100"/>
                    <a:pt x="0" y="620992"/>
                    <a:pt x="0" y="400050"/>
                  </a:cubicBezTo>
                  <a:cubicBezTo>
                    <a:pt x="0" y="179108"/>
                    <a:pt x="179108" y="0"/>
                    <a:pt x="400050" y="0"/>
                  </a:cubicBezTo>
                  <a:close/>
                </a:path>
              </a:pathLst>
            </a:custGeom>
            <a:gradFill>
              <a:gsLst>
                <a:gs pos="0">
                  <a:schemeClr val="accent2">
                    <a:lumMod val="60000"/>
                    <a:lumOff val="40000"/>
                  </a:schemeClr>
                </a:gs>
                <a:gs pos="100000">
                  <a:schemeClr val="accent2"/>
                </a:gs>
              </a:gsLst>
              <a:lin ang="7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p:cNvSpPr/>
            <p:nvPr/>
          </p:nvSpPr>
          <p:spPr>
            <a:xfrm>
              <a:off x="7287366" y="4243822"/>
              <a:ext cx="255368" cy="255368"/>
            </a:xfrm>
            <a:prstGeom prst="ellipse">
              <a:avLst/>
            </a:prstGeom>
            <a:gradFill>
              <a:gsLst>
                <a:gs pos="0">
                  <a:schemeClr val="accent1">
                    <a:lumMod val="60000"/>
                    <a:lumOff val="40000"/>
                  </a:schemeClr>
                </a:gs>
                <a:gs pos="100000">
                  <a:schemeClr val="accent1"/>
                </a:gs>
              </a:gsLst>
              <a:lin ang="7800000" scaled="0"/>
            </a:gradFill>
            <a:ln>
              <a:noFill/>
            </a:ln>
          </p:spPr>
          <p:txBody>
            <a:bodyPr vert="horz" wrap="square" lIns="91440" tIns="45720" rIns="91440" bIns="45720" numCol="1" anchor="t" anchorCtr="0" compatLnSpc="1">
              <a:prstTxWarp prst="textNoShape">
                <a:avLst/>
              </a:prstTxWarp>
              <a:noAutofit/>
            </a:bodyPr>
            <a:lstStyle/>
            <a:p>
              <a:pPr lvl="0"/>
              <a:endParaRPr lang="zh-CN" altLang="en-US">
                <a:solidFill>
                  <a:schemeClr val="tx1"/>
                </a:solidFill>
              </a:endParaRPr>
            </a:p>
          </p:txBody>
        </p:sp>
        <p:cxnSp>
          <p:nvCxnSpPr>
            <p:cNvPr id="17" name="直接连接符 16"/>
            <p:cNvCxnSpPr/>
            <p:nvPr/>
          </p:nvCxnSpPr>
          <p:spPr>
            <a:xfrm>
              <a:off x="10160000" y="4074885"/>
              <a:ext cx="1310076" cy="0"/>
            </a:xfrm>
            <a:prstGeom prst="line">
              <a:avLst/>
            </a:prstGeom>
            <a:ln w="50800" cap="rnd">
              <a:gradFill flip="none" rotWithShape="1">
                <a:gsLst>
                  <a:gs pos="0">
                    <a:schemeClr val="accent1">
                      <a:lumMod val="60000"/>
                      <a:lumOff val="4000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5" name="标题 4"/>
          <p:cNvSpPr>
            <a:spLocks noGrp="1"/>
          </p:cNvSpPr>
          <p:nvPr>
            <p:ph type="title" hasCustomPrompt="1"/>
          </p:nvPr>
        </p:nvSpPr>
        <p:spPr>
          <a:xfrm>
            <a:off x="5384800" y="1192350"/>
            <a:ext cx="6098437" cy="2624905"/>
          </a:xfrm>
          <a:prstGeom prst="rect">
            <a:avLst/>
          </a:prstGeom>
          <a:noFill/>
        </p:spPr>
        <p:txBody>
          <a:bodyPr wrap="square" anchor="b">
            <a:normAutofit/>
          </a:bodyPr>
          <a:lstStyle>
            <a:lvl1pPr algn="r">
              <a:lnSpc>
                <a:spcPct val="100000"/>
              </a:lnSpc>
              <a:defRPr sz="6600">
                <a:ln w="19050">
                  <a:noFill/>
                </a:ln>
                <a:solidFill>
                  <a:schemeClr val="tx1"/>
                </a:solidFill>
              </a:defRPr>
            </a:lvl1pPr>
          </a:lstStyle>
          <a:p>
            <a:pPr lvl="0"/>
            <a:r>
              <a:rPr lang="en-US"/>
              <a:t>Click to add title</a:t>
            </a:r>
          </a:p>
        </p:txBody>
      </p:sp>
      <p:sp>
        <p:nvSpPr>
          <p:cNvPr id="4" name="文本占位符 3"/>
          <p:cNvSpPr>
            <a:spLocks noGrp="1"/>
          </p:cNvSpPr>
          <p:nvPr>
            <p:ph type="body" sz="quarter" idx="13" hasCustomPrompt="1"/>
          </p:nvPr>
        </p:nvSpPr>
        <p:spPr>
          <a:xfrm>
            <a:off x="7415050" y="5837969"/>
            <a:ext cx="4085155" cy="276999"/>
          </a:xfrm>
          <a:prstGeom prst="rect">
            <a:avLst/>
          </a:prstGeom>
        </p:spPr>
        <p:txBody>
          <a:bodyPr wrap="square" lIns="90000">
            <a:normAutofit/>
          </a:bodyPr>
          <a:lstStyle>
            <a:lvl1pPr marL="0" indent="0" algn="r">
              <a:lnSpc>
                <a:spcPct val="100000"/>
              </a:lnSpc>
              <a:buNone/>
              <a:defRPr sz="1200">
                <a:solidFill>
                  <a:schemeClr val="tx1"/>
                </a:solidFill>
              </a:defRPr>
            </a:lvl1pPr>
          </a:lstStyle>
          <a:p>
            <a:pPr lvl="0"/>
            <a:r>
              <a:rPr lang="en-US"/>
              <a:t>Presenter name</a:t>
            </a:r>
          </a:p>
        </p:txBody>
      </p:sp>
      <p:sp>
        <p:nvSpPr>
          <p:cNvPr id="7" name="文本占位符 6"/>
          <p:cNvSpPr>
            <a:spLocks noGrp="1"/>
          </p:cNvSpPr>
          <p:nvPr>
            <p:ph type="body" sz="quarter" idx="14" hasCustomPrompt="1"/>
          </p:nvPr>
        </p:nvSpPr>
        <p:spPr>
          <a:xfrm>
            <a:off x="7415050" y="5492057"/>
            <a:ext cx="4085155" cy="276999"/>
          </a:xfrm>
          <a:prstGeom prst="rect">
            <a:avLst/>
          </a:prstGeom>
        </p:spPr>
        <p:txBody>
          <a:bodyPr wrap="none">
            <a:normAutofit/>
          </a:bodyPr>
          <a:lstStyle>
            <a:lvl1pPr marL="0" indent="0" algn="r">
              <a:lnSpc>
                <a:spcPct val="100000"/>
              </a:lnSpc>
              <a:buNone/>
              <a:defRPr sz="1200">
                <a:solidFill>
                  <a:schemeClr val="tx1"/>
                </a:solidFill>
              </a:defRPr>
            </a:lvl1pPr>
          </a:lstStyle>
          <a:p>
            <a:pPr lvl="0"/>
            <a:r>
              <a:rPr lang="en-US"/>
              <a:t>www.officeplus.cn</a:t>
            </a: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14619F-25D0-4307-81CD-C24C74EF140E}"/>
              </a:ext>
            </a:extLst>
          </p:cNvPr>
          <p:cNvSpPr>
            <a:spLocks noGrp="1"/>
          </p:cNvSpPr>
          <p:nvPr>
            <p:ph type="dt" sz="half" idx="10"/>
          </p:nvPr>
        </p:nvSpPr>
        <p:spPr/>
        <p:txBody>
          <a:bodyPr/>
          <a:lstStyle/>
          <a:p>
            <a:fld id="{65D304A6-EAC0-4DF3-AB24-74A670713A0A}" type="datetime1">
              <a:rPr lang="zh-CN" altLang="en-US" smtClean="0"/>
              <a:t>2024-07-04</a:t>
            </a:fld>
            <a:endParaRPr lang="zh-CN" altLang="en-US"/>
          </a:p>
        </p:txBody>
      </p:sp>
      <p:sp>
        <p:nvSpPr>
          <p:cNvPr id="4" name="Footer Placeholder 3">
            <a:extLst>
              <a:ext uri="{FF2B5EF4-FFF2-40B4-BE49-F238E27FC236}">
                <a16:creationId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7875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75000"/>
              </a:schemeClr>
            </a:gs>
            <a:gs pos="72000">
              <a:schemeClr val="accent1">
                <a:lumMod val="50000"/>
              </a:schemeClr>
            </a:gs>
          </a:gsLst>
          <a:lin ang="2700000" scaled="1"/>
        </a:gradFill>
        <a:effectLst/>
      </p:bgPr>
    </p:bg>
    <p:spTree>
      <p:nvGrpSpPr>
        <p:cNvPr id="1" name=""/>
        <p:cNvGrpSpPr/>
        <p:nvPr/>
      </p:nvGrpSpPr>
      <p:grpSpPr>
        <a:xfrm>
          <a:off x="0" y="0"/>
          <a:ext cx="0" cy="0"/>
          <a:chOff x="0" y="0"/>
          <a:chExt cx="0" cy="0"/>
        </a:xfrm>
      </p:grpSpPr>
      <p:sp>
        <p:nvSpPr>
          <p:cNvPr id="12" name="图文框 11"/>
          <p:cNvSpPr/>
          <p:nvPr/>
        </p:nvSpPr>
        <p:spPr>
          <a:xfrm>
            <a:off x="0" y="0"/>
            <a:ext cx="12192000" cy="6858000"/>
          </a:xfrm>
          <a:prstGeom prst="frame">
            <a:avLst>
              <a:gd name="adj1" fmla="val 2130"/>
            </a:avLst>
          </a:prstGeom>
          <a:gradFill>
            <a:gsLst>
              <a:gs pos="0">
                <a:schemeClr val="accent1"/>
              </a:gs>
              <a:gs pos="100000">
                <a:schemeClr val="accent2"/>
              </a:gs>
            </a:gsLst>
            <a:lin ang="135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200">
                <a:solidFill>
                  <a:schemeClr val="tx1">
                    <a:tint val="75000"/>
                  </a:schemeClr>
                </a:solidFill>
              </a:defRPr>
            </a:lvl1pPr>
          </a:lstStyle>
          <a:p>
            <a:fld id="{C8BB1146-E542-4D4E-B8E9-6919A11DDD48}"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 id="2147483659" r:id="rId8"/>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8.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10.xml"/><Relationship Id="rId5" Type="http://schemas.openxmlformats.org/officeDocument/2006/relationships/image" Target="../media/image19.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11.xml"/><Relationship Id="rId5" Type="http://schemas.openxmlformats.org/officeDocument/2006/relationships/image" Target="../media/image1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3.xml"/><Relationship Id="rId5" Type="http://schemas.openxmlformats.org/officeDocument/2006/relationships/image" Target="../media/image2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19.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4.xml"/><Relationship Id="rId7" Type="http://schemas.openxmlformats.org/officeDocument/2006/relationships/image" Target="../media/image27.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6.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7.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8.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2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23.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24.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2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28.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hyperlink" Target="https://bj.lianjia.com/ershoufang/pg1/"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a:xfrm>
            <a:off x="4505740" y="1192350"/>
            <a:ext cx="6977498" cy="2125915"/>
          </a:xfrm>
        </p:spPr>
        <p:txBody>
          <a:bodyPr>
            <a:normAutofit/>
          </a:bodyPr>
          <a:lstStyle/>
          <a:p>
            <a:r>
              <a:rPr lang="zh-CN" altLang="en-US" dirty="0"/>
              <a:t>上海二手房价预测</a:t>
            </a:r>
            <a:endParaRPr lang="en-US" dirty="0"/>
          </a:p>
        </p:txBody>
      </p:sp>
      <p:sp>
        <p:nvSpPr>
          <p:cNvPr id="9" name="副标题 8"/>
          <p:cNvSpPr>
            <a:spLocks noGrp="1"/>
          </p:cNvSpPr>
          <p:nvPr>
            <p:ph type="subTitle" sz="quarter" idx="1" hasCustomPrompt="1"/>
          </p:nvPr>
        </p:nvSpPr>
        <p:spPr>
          <a:xfrm>
            <a:off x="5778500" y="3387179"/>
            <a:ext cx="5704737" cy="555414"/>
          </a:xfrm>
        </p:spPr>
        <p:txBody>
          <a:bodyPr/>
          <a:lstStyle/>
          <a:p>
            <a:r>
              <a:rPr lang="zh-CN" altLang="en-US" dirty="0"/>
              <a:t>答辩人：李汉</a:t>
            </a:r>
            <a:endParaRPr lang="en-US" dirty="0"/>
          </a:p>
        </p:txBody>
      </p:sp>
      <p:sp>
        <p:nvSpPr>
          <p:cNvPr id="7" name="文本占位符 6"/>
          <p:cNvSpPr>
            <a:spLocks noGrp="1"/>
          </p:cNvSpPr>
          <p:nvPr>
            <p:ph type="body" sz="quarter" idx="14" hasCustomPrompt="1"/>
          </p:nvPr>
        </p:nvSpPr>
        <p:spPr>
          <a:xfrm>
            <a:off x="7415050" y="5492057"/>
            <a:ext cx="4085155" cy="276999"/>
          </a:xfrm>
        </p:spPr>
        <p:txBody>
          <a:bodyPr/>
          <a:lstStyle/>
          <a:p>
            <a:pPr lvl="0"/>
            <a:r>
              <a:rPr lang="zh-CN" altLang="en-US" dirty="0"/>
              <a:t>源码：</a:t>
            </a:r>
            <a:r>
              <a:rPr lang="en-US" altLang="zh-CN" dirty="0"/>
              <a:t>https://github.com/JackMikeLi/Bug-sklean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2447086" cy="6860734"/>
            <a:chOff x="-2" y="1"/>
            <a:chExt cx="1244708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6790607" y="915078"/>
              <a:ext cx="5656477" cy="3311678"/>
              <a:chOff x="6790607" y="915078"/>
              <a:chExt cx="5656477" cy="3311678"/>
            </a:xfrm>
          </p:grpSpPr>
          <p:grpSp>
            <p:nvGrpSpPr>
              <p:cNvPr id="5" name="组合 4">
                <a:extLst>
                  <a:ext uri="{FF2B5EF4-FFF2-40B4-BE49-F238E27FC236}">
                    <a16:creationId xmlns:a16="http://schemas.microsoft.com/office/drawing/2014/main" id="{DF9C78F1-3607-8A96-70B8-0BCFF58C1CD4}"/>
                  </a:ext>
                </a:extLst>
              </p:cNvPr>
              <p:cNvGrpSpPr/>
              <p:nvPr/>
            </p:nvGrpSpPr>
            <p:grpSpPr>
              <a:xfrm>
                <a:off x="6790607" y="3047170"/>
                <a:ext cx="5123097" cy="1179586"/>
                <a:chOff x="6554506" y="1262837"/>
                <a:chExt cx="5123097" cy="1179586"/>
              </a:xfrm>
            </p:grpSpPr>
            <p:sp>
              <p:nvSpPr>
                <p:cNvPr id="9" name="文本框 8">
                  <a:extLst>
                    <a:ext uri="{FF2B5EF4-FFF2-40B4-BE49-F238E27FC236}">
                      <a16:creationId xmlns:a16="http://schemas.microsoft.com/office/drawing/2014/main" id="{17BF8D18-7453-EDBA-3AE8-410922AED8D0}"/>
                    </a:ext>
                  </a:extLst>
                </p:cNvPr>
                <p:cNvSpPr txBox="1"/>
                <p:nvPr/>
              </p:nvSpPr>
              <p:spPr>
                <a:xfrm>
                  <a:off x="6554506" y="1262837"/>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02</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279725" y="1358281"/>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检查缺失值、重复值、提取数据</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7639272" y="915078"/>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数据清洗</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2" name="图片 1" descr="文本&#10;&#10;中度可信度描述已自动生成">
            <a:extLst>
              <a:ext uri="{FF2B5EF4-FFF2-40B4-BE49-F238E27FC236}">
                <a16:creationId xmlns:a16="http://schemas.microsoft.com/office/drawing/2014/main" id="{8195B422-3422-294B-C60B-7507D6EA88B0}"/>
              </a:ext>
            </a:extLst>
          </p:cNvPr>
          <p:cNvPicPr>
            <a:picLocks noChangeAspect="1"/>
          </p:cNvPicPr>
          <p:nvPr/>
        </p:nvPicPr>
        <p:blipFill>
          <a:blip r:embed="rId4"/>
          <a:stretch>
            <a:fillRect/>
          </a:stretch>
        </p:blipFill>
        <p:spPr>
          <a:xfrm>
            <a:off x="327439" y="812165"/>
            <a:ext cx="4394200" cy="661670"/>
          </a:xfrm>
          <a:prstGeom prst="rect">
            <a:avLst/>
          </a:prstGeom>
        </p:spPr>
      </p:pic>
      <p:pic>
        <p:nvPicPr>
          <p:cNvPr id="6" name="图片 5" descr="图形用户界面, 文本, 应用程序&#10;&#10;描述已自动生成">
            <a:extLst>
              <a:ext uri="{FF2B5EF4-FFF2-40B4-BE49-F238E27FC236}">
                <a16:creationId xmlns:a16="http://schemas.microsoft.com/office/drawing/2014/main" id="{65F8DBF6-D769-EEFC-26A0-F62C8115252A}"/>
              </a:ext>
            </a:extLst>
          </p:cNvPr>
          <p:cNvPicPr>
            <a:picLocks noChangeAspect="1"/>
          </p:cNvPicPr>
          <p:nvPr/>
        </p:nvPicPr>
        <p:blipFill>
          <a:blip r:embed="rId5"/>
          <a:stretch>
            <a:fillRect/>
          </a:stretch>
        </p:blipFill>
        <p:spPr>
          <a:xfrm>
            <a:off x="327439" y="1947226"/>
            <a:ext cx="4146550" cy="2390775"/>
          </a:xfrm>
          <a:prstGeom prst="rect">
            <a:avLst/>
          </a:prstGeom>
        </p:spPr>
      </p:pic>
      <p:pic>
        <p:nvPicPr>
          <p:cNvPr id="7" name="图片 6" descr="图形用户界面, 文本, 应用程序&#10;&#10;描述已自动生成">
            <a:extLst>
              <a:ext uri="{FF2B5EF4-FFF2-40B4-BE49-F238E27FC236}">
                <a16:creationId xmlns:a16="http://schemas.microsoft.com/office/drawing/2014/main" id="{CDAEB09D-9787-2645-7FFC-3053F13DBACC}"/>
              </a:ext>
            </a:extLst>
          </p:cNvPr>
          <p:cNvPicPr>
            <a:picLocks noChangeAspect="1"/>
          </p:cNvPicPr>
          <p:nvPr/>
        </p:nvPicPr>
        <p:blipFill>
          <a:blip r:embed="rId6"/>
          <a:stretch>
            <a:fillRect/>
          </a:stretch>
        </p:blipFill>
        <p:spPr>
          <a:xfrm>
            <a:off x="3074727" y="3142613"/>
            <a:ext cx="3638550" cy="3257550"/>
          </a:xfrm>
          <a:prstGeom prst="rect">
            <a:avLst/>
          </a:prstGeom>
        </p:spPr>
      </p:pic>
    </p:spTree>
    <p:custDataLst>
      <p:tags r:id="rId1"/>
    </p:custDataLst>
    <p:extLst>
      <p:ext uri="{BB962C8B-B14F-4D97-AF65-F5344CB8AC3E}">
        <p14:creationId xmlns:p14="http://schemas.microsoft.com/office/powerpoint/2010/main" val="1282006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4440467" cy="6860734"/>
            <a:chOff x="-2" y="1"/>
            <a:chExt cx="14440467"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7561942" y="650035"/>
              <a:ext cx="6878523" cy="3576721"/>
              <a:chOff x="7561942" y="650035"/>
              <a:chExt cx="6878523" cy="3576721"/>
            </a:xfrm>
          </p:grpSpPr>
          <p:grpSp>
            <p:nvGrpSpPr>
              <p:cNvPr id="5" name="组合 4">
                <a:extLst>
                  <a:ext uri="{FF2B5EF4-FFF2-40B4-BE49-F238E27FC236}">
                    <a16:creationId xmlns:a16="http://schemas.microsoft.com/office/drawing/2014/main" id="{DF9C78F1-3607-8A96-70B8-0BCFF58C1CD4}"/>
                  </a:ext>
                </a:extLst>
              </p:cNvPr>
              <p:cNvGrpSpPr/>
              <p:nvPr/>
            </p:nvGrpSpPr>
            <p:grpSpPr>
              <a:xfrm>
                <a:off x="7561942" y="3010848"/>
                <a:ext cx="5491449" cy="1215908"/>
                <a:chOff x="7325841" y="1226515"/>
                <a:chExt cx="5491449" cy="1215908"/>
              </a:xfrm>
            </p:grpSpPr>
            <p:sp>
              <p:nvSpPr>
                <p:cNvPr id="9" name="文本框 8">
                  <a:extLst>
                    <a:ext uri="{FF2B5EF4-FFF2-40B4-BE49-F238E27FC236}">
                      <a16:creationId xmlns:a16="http://schemas.microsoft.com/office/drawing/2014/main" id="{17BF8D18-7453-EDBA-3AE8-410922AED8D0}"/>
                    </a:ext>
                  </a:extLst>
                </p:cNvPr>
                <p:cNvSpPr txBox="1"/>
                <p:nvPr/>
              </p:nvSpPr>
              <p:spPr>
                <a:xfrm>
                  <a:off x="7555045" y="122651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03</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8419412" y="1226515"/>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提取数据</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9632653" y="650035"/>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数据清洗</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sp>
        <p:nvSpPr>
          <p:cNvPr id="19" name="箭头: 右 18">
            <a:extLst>
              <a:ext uri="{FF2B5EF4-FFF2-40B4-BE49-F238E27FC236}">
                <a16:creationId xmlns:a16="http://schemas.microsoft.com/office/drawing/2014/main" id="{32279B7A-8059-D522-0010-E32E3911B74D}"/>
              </a:ext>
            </a:extLst>
          </p:cNvPr>
          <p:cNvSpPr/>
          <p:nvPr/>
        </p:nvSpPr>
        <p:spPr>
          <a:xfrm rot="5400000">
            <a:off x="3167767" y="2765559"/>
            <a:ext cx="1124080" cy="5293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2ABCA23A-103F-1C15-A5CB-7310B712F97C}"/>
              </a:ext>
            </a:extLst>
          </p:cNvPr>
          <p:cNvPicPr>
            <a:picLocks noChangeAspect="1"/>
          </p:cNvPicPr>
          <p:nvPr/>
        </p:nvPicPr>
        <p:blipFill>
          <a:blip r:embed="rId4"/>
          <a:stretch>
            <a:fillRect/>
          </a:stretch>
        </p:blipFill>
        <p:spPr>
          <a:xfrm>
            <a:off x="257717" y="80386"/>
            <a:ext cx="8397796" cy="2204172"/>
          </a:xfrm>
          <a:prstGeom prst="rect">
            <a:avLst/>
          </a:prstGeom>
        </p:spPr>
      </p:pic>
      <p:pic>
        <p:nvPicPr>
          <p:cNvPr id="8" name="图片 7">
            <a:extLst>
              <a:ext uri="{FF2B5EF4-FFF2-40B4-BE49-F238E27FC236}">
                <a16:creationId xmlns:a16="http://schemas.microsoft.com/office/drawing/2014/main" id="{C46C79E4-E9D6-5655-8E63-359AB6F48D2D}"/>
              </a:ext>
            </a:extLst>
          </p:cNvPr>
          <p:cNvPicPr>
            <a:picLocks noChangeAspect="1"/>
          </p:cNvPicPr>
          <p:nvPr/>
        </p:nvPicPr>
        <p:blipFill>
          <a:blip r:embed="rId5"/>
          <a:stretch>
            <a:fillRect/>
          </a:stretch>
        </p:blipFill>
        <p:spPr>
          <a:xfrm>
            <a:off x="257717" y="3806745"/>
            <a:ext cx="7758555" cy="2804968"/>
          </a:xfrm>
          <a:prstGeom prst="rect">
            <a:avLst/>
          </a:prstGeom>
        </p:spPr>
      </p:pic>
    </p:spTree>
    <p:custDataLst>
      <p:tags r:id="rId1"/>
    </p:custDataLst>
    <p:extLst>
      <p:ext uri="{BB962C8B-B14F-4D97-AF65-F5344CB8AC3E}">
        <p14:creationId xmlns:p14="http://schemas.microsoft.com/office/powerpoint/2010/main" val="852129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0" y="0"/>
            <a:ext cx="11780092" cy="6860734"/>
            <a:chOff x="-2" y="1"/>
            <a:chExt cx="11780092"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14263" y="329013"/>
              <a:ext cx="11765827" cy="3897743"/>
              <a:chOff x="14263" y="329013"/>
              <a:chExt cx="11765827" cy="3897743"/>
            </a:xfrm>
          </p:grpSpPr>
          <p:grpSp>
            <p:nvGrpSpPr>
              <p:cNvPr id="5" name="组合 4">
                <a:extLst>
                  <a:ext uri="{FF2B5EF4-FFF2-40B4-BE49-F238E27FC236}">
                    <a16:creationId xmlns:a16="http://schemas.microsoft.com/office/drawing/2014/main" id="{DF9C78F1-3607-8A96-70B8-0BCFF58C1CD4}"/>
                  </a:ext>
                </a:extLst>
              </p:cNvPr>
              <p:cNvGrpSpPr/>
              <p:nvPr/>
            </p:nvGrpSpPr>
            <p:grpSpPr>
              <a:xfrm>
                <a:off x="261512" y="1105411"/>
                <a:ext cx="11518578" cy="3121345"/>
                <a:chOff x="25411" y="-678922"/>
                <a:chExt cx="11518578" cy="3121345"/>
              </a:xfrm>
            </p:grpSpPr>
            <p:sp>
              <p:nvSpPr>
                <p:cNvPr id="9" name="文本框 8">
                  <a:extLst>
                    <a:ext uri="{FF2B5EF4-FFF2-40B4-BE49-F238E27FC236}">
                      <a16:creationId xmlns:a16="http://schemas.microsoft.com/office/drawing/2014/main" id="{17BF8D18-7453-EDBA-3AE8-410922AED8D0}"/>
                    </a:ext>
                  </a:extLst>
                </p:cNvPr>
                <p:cNvSpPr txBox="1"/>
                <p:nvPr/>
              </p:nvSpPr>
              <p:spPr>
                <a:xfrm>
                  <a:off x="25411" y="-564424"/>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01</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146111" y="-678922"/>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14263" y="329013"/>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数据编码</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17" name="图片 16" descr="图形用户界面, 文本, 应用程序&#10;&#10;描述已自动生成">
            <a:extLst>
              <a:ext uri="{FF2B5EF4-FFF2-40B4-BE49-F238E27FC236}">
                <a16:creationId xmlns:a16="http://schemas.microsoft.com/office/drawing/2014/main" id="{03A2295B-8C5D-F70B-48C8-4F624D23820E}"/>
              </a:ext>
            </a:extLst>
          </p:cNvPr>
          <p:cNvPicPr>
            <a:picLocks noChangeAspect="1"/>
          </p:cNvPicPr>
          <p:nvPr/>
        </p:nvPicPr>
        <p:blipFill>
          <a:blip r:embed="rId4"/>
          <a:stretch>
            <a:fillRect/>
          </a:stretch>
        </p:blipFill>
        <p:spPr>
          <a:xfrm>
            <a:off x="3317768" y="1990107"/>
            <a:ext cx="3008614" cy="3201892"/>
          </a:xfrm>
          <a:prstGeom prst="rect">
            <a:avLst/>
          </a:prstGeom>
        </p:spPr>
      </p:pic>
      <p:pic>
        <p:nvPicPr>
          <p:cNvPr id="18" name="图片 17" descr="文本&#10;&#10;中度可信度描述已自动生成">
            <a:extLst>
              <a:ext uri="{FF2B5EF4-FFF2-40B4-BE49-F238E27FC236}">
                <a16:creationId xmlns:a16="http://schemas.microsoft.com/office/drawing/2014/main" id="{2F7D76AC-07B5-4FAE-DBFC-5EE3DDCF28D0}"/>
              </a:ext>
            </a:extLst>
          </p:cNvPr>
          <p:cNvPicPr>
            <a:picLocks noChangeAspect="1"/>
          </p:cNvPicPr>
          <p:nvPr/>
        </p:nvPicPr>
        <p:blipFill>
          <a:blip r:embed="rId5"/>
          <a:stretch>
            <a:fillRect/>
          </a:stretch>
        </p:blipFill>
        <p:spPr>
          <a:xfrm>
            <a:off x="109856" y="1990107"/>
            <a:ext cx="3054208" cy="3185018"/>
          </a:xfrm>
          <a:prstGeom prst="rect">
            <a:avLst/>
          </a:prstGeom>
        </p:spPr>
      </p:pic>
      <p:pic>
        <p:nvPicPr>
          <p:cNvPr id="16" name="图片 15" descr="文本&#10;&#10;描述已自动生成">
            <a:extLst>
              <a:ext uri="{FF2B5EF4-FFF2-40B4-BE49-F238E27FC236}">
                <a16:creationId xmlns:a16="http://schemas.microsoft.com/office/drawing/2014/main" id="{1326C36A-A93C-39FD-26E2-A762EEF56AF6}"/>
              </a:ext>
            </a:extLst>
          </p:cNvPr>
          <p:cNvPicPr>
            <a:picLocks noChangeAspect="1"/>
          </p:cNvPicPr>
          <p:nvPr/>
        </p:nvPicPr>
        <p:blipFill>
          <a:blip r:embed="rId6"/>
          <a:stretch>
            <a:fillRect/>
          </a:stretch>
        </p:blipFill>
        <p:spPr>
          <a:xfrm>
            <a:off x="7116595" y="2049223"/>
            <a:ext cx="4586771" cy="3199219"/>
          </a:xfrm>
          <a:prstGeom prst="rect">
            <a:avLst/>
          </a:prstGeom>
        </p:spPr>
      </p:pic>
      <p:sp>
        <p:nvSpPr>
          <p:cNvPr id="19" name="文本框 18">
            <a:extLst>
              <a:ext uri="{FF2B5EF4-FFF2-40B4-BE49-F238E27FC236}">
                <a16:creationId xmlns:a16="http://schemas.microsoft.com/office/drawing/2014/main" id="{72A4E632-C2F4-5682-DB11-00BA19DC3277}"/>
              </a:ext>
            </a:extLst>
          </p:cNvPr>
          <p:cNvSpPr txBox="1"/>
          <p:nvPr/>
        </p:nvSpPr>
        <p:spPr>
          <a:xfrm>
            <a:off x="6690959" y="1082964"/>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02</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20" name="矩形 19">
            <a:extLst>
              <a:ext uri="{FF2B5EF4-FFF2-40B4-BE49-F238E27FC236}">
                <a16:creationId xmlns:a16="http://schemas.microsoft.com/office/drawing/2014/main" id="{B88F3A30-A09B-8173-1216-8DFAA0300E38}"/>
              </a:ext>
            </a:extLst>
          </p:cNvPr>
          <p:cNvSpPr/>
          <p:nvPr/>
        </p:nvSpPr>
        <p:spPr>
          <a:xfrm>
            <a:off x="877821" y="1187767"/>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322464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4547556" cy="6860734"/>
            <a:chOff x="-2" y="1"/>
            <a:chExt cx="1454755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218636" y="172299"/>
              <a:ext cx="14328918" cy="4054457"/>
              <a:chOff x="218636" y="172299"/>
              <a:chExt cx="14328918" cy="4054457"/>
            </a:xfrm>
          </p:grpSpPr>
          <p:grpSp>
            <p:nvGrpSpPr>
              <p:cNvPr id="5" name="组合 4">
                <a:extLst>
                  <a:ext uri="{FF2B5EF4-FFF2-40B4-BE49-F238E27FC236}">
                    <a16:creationId xmlns:a16="http://schemas.microsoft.com/office/drawing/2014/main" id="{DF9C78F1-3607-8A96-70B8-0BCFF58C1CD4}"/>
                  </a:ext>
                </a:extLst>
              </p:cNvPr>
              <p:cNvGrpSpPr/>
              <p:nvPr/>
            </p:nvGrpSpPr>
            <p:grpSpPr>
              <a:xfrm>
                <a:off x="218636" y="172299"/>
                <a:ext cx="11484728" cy="4054457"/>
                <a:chOff x="-17465" y="-1612034"/>
                <a:chExt cx="11484728" cy="4054457"/>
              </a:xfrm>
            </p:grpSpPr>
            <p:sp>
              <p:nvSpPr>
                <p:cNvPr id="9" name="文本框 8">
                  <a:extLst>
                    <a:ext uri="{FF2B5EF4-FFF2-40B4-BE49-F238E27FC236}">
                      <a16:creationId xmlns:a16="http://schemas.microsoft.com/office/drawing/2014/main" id="{17BF8D18-7453-EDBA-3AE8-410922AED8D0}"/>
                    </a:ext>
                  </a:extLst>
                </p:cNvPr>
                <p:cNvSpPr txBox="1"/>
                <p:nvPr/>
              </p:nvSpPr>
              <p:spPr>
                <a:xfrm>
                  <a:off x="-17465" y="-1612034"/>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03</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9739742" y="297609"/>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数据编码</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sp>
        <p:nvSpPr>
          <p:cNvPr id="4" name="箭头: 右 3">
            <a:extLst>
              <a:ext uri="{FF2B5EF4-FFF2-40B4-BE49-F238E27FC236}">
                <a16:creationId xmlns:a16="http://schemas.microsoft.com/office/drawing/2014/main" id="{F52ADE55-5517-BD61-12CF-49B012C3607C}"/>
              </a:ext>
            </a:extLst>
          </p:cNvPr>
          <p:cNvSpPr/>
          <p:nvPr/>
        </p:nvSpPr>
        <p:spPr>
          <a:xfrm rot="5400000">
            <a:off x="5465298" y="3057516"/>
            <a:ext cx="658669" cy="4567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DA1C39B9-C4BB-8F16-D895-0B8B2433883A}"/>
              </a:ext>
            </a:extLst>
          </p:cNvPr>
          <p:cNvPicPr>
            <a:picLocks noChangeAspect="1"/>
          </p:cNvPicPr>
          <p:nvPr/>
        </p:nvPicPr>
        <p:blipFill>
          <a:blip r:embed="rId4"/>
          <a:stretch>
            <a:fillRect/>
          </a:stretch>
        </p:blipFill>
        <p:spPr>
          <a:xfrm>
            <a:off x="2523194" y="384219"/>
            <a:ext cx="6615633" cy="2391765"/>
          </a:xfrm>
          <a:prstGeom prst="rect">
            <a:avLst/>
          </a:prstGeom>
        </p:spPr>
      </p:pic>
      <p:pic>
        <p:nvPicPr>
          <p:cNvPr id="27" name="图片 26">
            <a:extLst>
              <a:ext uri="{FF2B5EF4-FFF2-40B4-BE49-F238E27FC236}">
                <a16:creationId xmlns:a16="http://schemas.microsoft.com/office/drawing/2014/main" id="{DF97EE7B-C807-9328-E4E1-40873F8CA6E2}"/>
              </a:ext>
            </a:extLst>
          </p:cNvPr>
          <p:cNvPicPr>
            <a:picLocks noChangeAspect="1"/>
          </p:cNvPicPr>
          <p:nvPr/>
        </p:nvPicPr>
        <p:blipFill>
          <a:blip r:embed="rId5"/>
          <a:stretch>
            <a:fillRect/>
          </a:stretch>
        </p:blipFill>
        <p:spPr>
          <a:xfrm>
            <a:off x="2274551" y="3949165"/>
            <a:ext cx="7112917" cy="2577643"/>
          </a:xfrm>
          <a:prstGeom prst="rect">
            <a:avLst/>
          </a:prstGeom>
        </p:spPr>
      </p:pic>
    </p:spTree>
    <p:custDataLst>
      <p:tags r:id="rId1"/>
    </p:custDataLst>
    <p:extLst>
      <p:ext uri="{BB962C8B-B14F-4D97-AF65-F5344CB8AC3E}">
        <p14:creationId xmlns:p14="http://schemas.microsoft.com/office/powerpoint/2010/main" val="1842911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4547556" cy="6860734"/>
            <a:chOff x="-2" y="1"/>
            <a:chExt cx="1454755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218636" y="172299"/>
              <a:ext cx="14328918" cy="4054457"/>
              <a:chOff x="218636" y="172299"/>
              <a:chExt cx="14328918" cy="4054457"/>
            </a:xfrm>
          </p:grpSpPr>
          <p:grpSp>
            <p:nvGrpSpPr>
              <p:cNvPr id="5" name="组合 4">
                <a:extLst>
                  <a:ext uri="{FF2B5EF4-FFF2-40B4-BE49-F238E27FC236}">
                    <a16:creationId xmlns:a16="http://schemas.microsoft.com/office/drawing/2014/main" id="{DF9C78F1-3607-8A96-70B8-0BCFF58C1CD4}"/>
                  </a:ext>
                </a:extLst>
              </p:cNvPr>
              <p:cNvGrpSpPr/>
              <p:nvPr/>
            </p:nvGrpSpPr>
            <p:grpSpPr>
              <a:xfrm>
                <a:off x="218636" y="172299"/>
                <a:ext cx="11484728" cy="4054457"/>
                <a:chOff x="-17465" y="-1612034"/>
                <a:chExt cx="11484728" cy="4054457"/>
              </a:xfrm>
            </p:grpSpPr>
            <p:sp>
              <p:nvSpPr>
                <p:cNvPr id="9" name="文本框 8">
                  <a:extLst>
                    <a:ext uri="{FF2B5EF4-FFF2-40B4-BE49-F238E27FC236}">
                      <a16:creationId xmlns:a16="http://schemas.microsoft.com/office/drawing/2014/main" id="{17BF8D18-7453-EDBA-3AE8-410922AED8D0}"/>
                    </a:ext>
                  </a:extLst>
                </p:cNvPr>
                <p:cNvSpPr txBox="1"/>
                <p:nvPr/>
              </p:nvSpPr>
              <p:spPr>
                <a:xfrm>
                  <a:off x="-17465" y="-1612034"/>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03</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9739742" y="297609"/>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数据编码</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sp>
        <p:nvSpPr>
          <p:cNvPr id="4" name="箭头: 右 3">
            <a:extLst>
              <a:ext uri="{FF2B5EF4-FFF2-40B4-BE49-F238E27FC236}">
                <a16:creationId xmlns:a16="http://schemas.microsoft.com/office/drawing/2014/main" id="{F52ADE55-5517-BD61-12CF-49B012C3607C}"/>
              </a:ext>
            </a:extLst>
          </p:cNvPr>
          <p:cNvSpPr/>
          <p:nvPr/>
        </p:nvSpPr>
        <p:spPr>
          <a:xfrm rot="5400000">
            <a:off x="5078399" y="3257307"/>
            <a:ext cx="720124" cy="343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23316CFE-3967-2417-6292-C2DD310DB556}"/>
              </a:ext>
            </a:extLst>
          </p:cNvPr>
          <p:cNvPicPr>
            <a:picLocks noChangeAspect="1"/>
          </p:cNvPicPr>
          <p:nvPr/>
        </p:nvPicPr>
        <p:blipFill>
          <a:blip r:embed="rId4"/>
          <a:stretch>
            <a:fillRect/>
          </a:stretch>
        </p:blipFill>
        <p:spPr>
          <a:xfrm>
            <a:off x="791331" y="3928664"/>
            <a:ext cx="10609337" cy="2631727"/>
          </a:xfrm>
          <a:prstGeom prst="rect">
            <a:avLst/>
          </a:prstGeom>
        </p:spPr>
      </p:pic>
      <p:pic>
        <p:nvPicPr>
          <p:cNvPr id="7" name="图片 6">
            <a:extLst>
              <a:ext uri="{FF2B5EF4-FFF2-40B4-BE49-F238E27FC236}">
                <a16:creationId xmlns:a16="http://schemas.microsoft.com/office/drawing/2014/main" id="{7BC373F5-C669-3DA5-86BC-9C28A2123D10}"/>
              </a:ext>
            </a:extLst>
          </p:cNvPr>
          <p:cNvPicPr>
            <a:picLocks noChangeAspect="1"/>
          </p:cNvPicPr>
          <p:nvPr/>
        </p:nvPicPr>
        <p:blipFill>
          <a:blip r:embed="rId5"/>
          <a:stretch>
            <a:fillRect/>
          </a:stretch>
        </p:blipFill>
        <p:spPr>
          <a:xfrm>
            <a:off x="2165020" y="537571"/>
            <a:ext cx="6615633" cy="2391765"/>
          </a:xfrm>
          <a:prstGeom prst="rect">
            <a:avLst/>
          </a:prstGeom>
        </p:spPr>
      </p:pic>
    </p:spTree>
    <p:custDataLst>
      <p:tags r:id="rId1"/>
    </p:custDataLst>
    <p:extLst>
      <p:ext uri="{BB962C8B-B14F-4D97-AF65-F5344CB8AC3E}">
        <p14:creationId xmlns:p14="http://schemas.microsoft.com/office/powerpoint/2010/main" val="392275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2447086" cy="6860734"/>
            <a:chOff x="-2" y="1"/>
            <a:chExt cx="1244708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6717720" y="915078"/>
              <a:ext cx="5729364" cy="3311678"/>
              <a:chOff x="6717720" y="915078"/>
              <a:chExt cx="5729364" cy="3311678"/>
            </a:xfrm>
          </p:grpSpPr>
          <p:grpSp>
            <p:nvGrpSpPr>
              <p:cNvPr id="5" name="组合 4">
                <a:extLst>
                  <a:ext uri="{FF2B5EF4-FFF2-40B4-BE49-F238E27FC236}">
                    <a16:creationId xmlns:a16="http://schemas.microsoft.com/office/drawing/2014/main" id="{DF9C78F1-3607-8A96-70B8-0BCFF58C1CD4}"/>
                  </a:ext>
                </a:extLst>
              </p:cNvPr>
              <p:cNvGrpSpPr/>
              <p:nvPr/>
            </p:nvGrpSpPr>
            <p:grpSpPr>
              <a:xfrm>
                <a:off x="6717720" y="1622964"/>
                <a:ext cx="5067489" cy="2603792"/>
                <a:chOff x="6481619" y="-161369"/>
                <a:chExt cx="5067489" cy="2603792"/>
              </a:xfrm>
            </p:grpSpPr>
            <p:sp>
              <p:nvSpPr>
                <p:cNvPr id="9" name="文本框 8">
                  <a:extLst>
                    <a:ext uri="{FF2B5EF4-FFF2-40B4-BE49-F238E27FC236}">
                      <a16:creationId xmlns:a16="http://schemas.microsoft.com/office/drawing/2014/main" id="{17BF8D18-7453-EDBA-3AE8-410922AED8D0}"/>
                    </a:ext>
                  </a:extLst>
                </p:cNvPr>
                <p:cNvSpPr txBox="1"/>
                <p:nvPr/>
              </p:nvSpPr>
              <p:spPr>
                <a:xfrm>
                  <a:off x="6481619" y="-161369"/>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01</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151230" y="-161369"/>
                  <a:ext cx="4397878"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计算皮尔逊、斯皮尔曼相关性系数</a:t>
                  </a:r>
                  <a:endParaRPr kumimoji="1" lang="en-US" altLang="zh-CN" b="1" dirty="0">
                    <a:solidFill>
                      <a:schemeClr val="tx1"/>
                    </a:solidFill>
                    <a:latin typeface="Arial" panose="020B0604020202020204" pitchFamily="34" charset="0"/>
                    <a:ea typeface="微软雅黑" panose="020B0503020204020204" pitchFamily="34" charset="-122"/>
                  </a:endParaRPr>
                </a:p>
                <a:p>
                  <a:r>
                    <a:rPr kumimoji="1" lang="zh-CN" altLang="en-US" b="1" dirty="0">
                      <a:solidFill>
                        <a:schemeClr val="tx1"/>
                      </a:solidFill>
                      <a:latin typeface="Arial" panose="020B0604020202020204" pitchFamily="34" charset="0"/>
                      <a:ea typeface="微软雅黑" panose="020B0503020204020204" pitchFamily="34" charset="-122"/>
                    </a:rPr>
                    <a:t>合并剔除后</a:t>
                  </a:r>
                  <a:r>
                    <a:rPr kumimoji="1" lang="en-US" altLang="zh-CN" b="1" dirty="0">
                      <a:solidFill>
                        <a:schemeClr val="tx1"/>
                      </a:solidFill>
                      <a:latin typeface="Arial" panose="020B0604020202020204" pitchFamily="34" charset="0"/>
                      <a:ea typeface="微软雅黑" panose="020B0503020204020204" pitchFamily="34" charset="-122"/>
                    </a:rPr>
                    <a:t>R</a:t>
                  </a:r>
                  <a:r>
                    <a:rPr kumimoji="1" lang="zh-CN" altLang="en-US" b="1" dirty="0">
                      <a:solidFill>
                        <a:schemeClr val="tx1"/>
                      </a:solidFill>
                      <a:latin typeface="Arial" panose="020B0604020202020204" pitchFamily="34" charset="0"/>
                      <a:ea typeface="微软雅黑" panose="020B0503020204020204" pitchFamily="34" charset="-122"/>
                    </a:rPr>
                    <a:t>大于</a:t>
                  </a:r>
                  <a:r>
                    <a:rPr kumimoji="1" lang="en-US" altLang="zh-CN" b="1" dirty="0">
                      <a:solidFill>
                        <a:schemeClr val="tx1"/>
                      </a:solidFill>
                      <a:latin typeface="Arial" panose="020B0604020202020204" pitchFamily="34" charset="0"/>
                      <a:ea typeface="微软雅黑" panose="020B0503020204020204" pitchFamily="34" charset="-122"/>
                    </a:rPr>
                    <a:t>0.1</a:t>
                  </a:r>
                  <a:r>
                    <a:rPr kumimoji="1" lang="zh-CN" altLang="en-US" b="1" dirty="0">
                      <a:solidFill>
                        <a:schemeClr val="tx1"/>
                      </a:solidFill>
                      <a:latin typeface="Arial" panose="020B0604020202020204" pitchFamily="34" charset="0"/>
                      <a:ea typeface="微软雅黑" panose="020B0503020204020204" pitchFamily="34" charset="-122"/>
                    </a:rPr>
                    <a:t>的特征列</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7639272" y="915078"/>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特征选择</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graphicFrame>
        <p:nvGraphicFramePr>
          <p:cNvPr id="7" name="表格 6">
            <a:extLst>
              <a:ext uri="{FF2B5EF4-FFF2-40B4-BE49-F238E27FC236}">
                <a16:creationId xmlns:a16="http://schemas.microsoft.com/office/drawing/2014/main" id="{31FBC562-1FF9-1A6A-473D-7BB55A8CBF99}"/>
              </a:ext>
            </a:extLst>
          </p:cNvPr>
          <p:cNvGraphicFramePr>
            <a:graphicFrameLocks noGrp="1"/>
          </p:cNvGraphicFramePr>
          <p:nvPr>
            <p:extLst>
              <p:ext uri="{D42A27DB-BD31-4B8C-83A1-F6EECF244321}">
                <p14:modId xmlns:p14="http://schemas.microsoft.com/office/powerpoint/2010/main" val="3550444756"/>
              </p:ext>
            </p:extLst>
          </p:nvPr>
        </p:nvGraphicFramePr>
        <p:xfrm>
          <a:off x="350426" y="739249"/>
          <a:ext cx="5790965" cy="2162080"/>
        </p:xfrm>
        <a:graphic>
          <a:graphicData uri="http://schemas.openxmlformats.org/drawingml/2006/table">
            <a:tbl>
              <a:tblPr firstRow="1" firstCol="1" bandRow="1">
                <a:tableStyleId>{5C22544A-7EE6-4342-B048-85BDC9FD1C3A}</a:tableStyleId>
              </a:tblPr>
              <a:tblGrid>
                <a:gridCol w="1325765">
                  <a:extLst>
                    <a:ext uri="{9D8B030D-6E8A-4147-A177-3AD203B41FA5}">
                      <a16:colId xmlns:a16="http://schemas.microsoft.com/office/drawing/2014/main" val="1415783753"/>
                    </a:ext>
                  </a:extLst>
                </a:gridCol>
                <a:gridCol w="4465200">
                  <a:extLst>
                    <a:ext uri="{9D8B030D-6E8A-4147-A177-3AD203B41FA5}">
                      <a16:colId xmlns:a16="http://schemas.microsoft.com/office/drawing/2014/main" val="4272875484"/>
                    </a:ext>
                  </a:extLst>
                </a:gridCol>
              </a:tblGrid>
              <a:tr h="432416">
                <a:tc>
                  <a:txBody>
                    <a:bodyPr/>
                    <a:lstStyle/>
                    <a:p>
                      <a:pPr algn="ctr">
                        <a:lnSpc>
                          <a:spcPct val="120000"/>
                        </a:lnSpc>
                      </a:pPr>
                      <a:r>
                        <a:rPr lang="en-US" sz="1100" kern="100">
                          <a:effectLst/>
                        </a:rPr>
                        <a:t>R</a:t>
                      </a:r>
                      <a:r>
                        <a:rPr lang="zh-CN" sz="1100" kern="100">
                          <a:effectLst/>
                        </a:rPr>
                        <a:t>范围</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dirty="0">
                          <a:effectLst/>
                        </a:rPr>
                        <a:t>说明</a:t>
                      </a:r>
                      <a:endParaRPr lang="zh-CN"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41335097"/>
                  </a:ext>
                </a:extLst>
              </a:tr>
              <a:tr h="432416">
                <a:tc>
                  <a:txBody>
                    <a:bodyPr/>
                    <a:lstStyle/>
                    <a:p>
                      <a:pPr algn="ctr">
                        <a:lnSpc>
                          <a:spcPct val="120000"/>
                        </a:lnSpc>
                      </a:pPr>
                      <a:r>
                        <a:rPr lang="en-US" sz="1100" kern="100" dirty="0">
                          <a:effectLst/>
                        </a:rPr>
                        <a:t>|R|&lt;0.1</a:t>
                      </a:r>
                      <a:endParaRPr lang="zh-CN"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相关性非常弱，通常可以剔除</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327593128"/>
                  </a:ext>
                </a:extLst>
              </a:tr>
              <a:tr h="432416">
                <a:tc>
                  <a:txBody>
                    <a:bodyPr/>
                    <a:lstStyle/>
                    <a:p>
                      <a:pPr algn="ctr">
                        <a:lnSpc>
                          <a:spcPct val="120000"/>
                        </a:lnSpc>
                      </a:pPr>
                      <a:r>
                        <a:rPr lang="en-US" sz="1100" kern="100">
                          <a:effectLst/>
                        </a:rPr>
                        <a:t>|R|&lt;0.3</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相关性弱，但可能有一些有用的信息</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858915192"/>
                  </a:ext>
                </a:extLst>
              </a:tr>
              <a:tr h="432416">
                <a:tc>
                  <a:txBody>
                    <a:bodyPr/>
                    <a:lstStyle/>
                    <a:p>
                      <a:pPr algn="ctr">
                        <a:lnSpc>
                          <a:spcPct val="120000"/>
                        </a:lnSpc>
                      </a:pPr>
                      <a:r>
                        <a:rPr lang="en-US" sz="1100" kern="100">
                          <a:effectLst/>
                        </a:rPr>
                        <a:t>|R|&lt;0.5</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中等相关性，这些特征通常被认为有用</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91715567"/>
                  </a:ext>
                </a:extLst>
              </a:tr>
              <a:tr h="432416">
                <a:tc>
                  <a:txBody>
                    <a:bodyPr/>
                    <a:lstStyle/>
                    <a:p>
                      <a:pPr algn="ctr">
                        <a:lnSpc>
                          <a:spcPct val="120000"/>
                        </a:lnSpc>
                      </a:pPr>
                      <a:r>
                        <a:rPr lang="en-US" sz="1100" kern="100">
                          <a:effectLst/>
                        </a:rPr>
                        <a:t>|R|&gt;0.5</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dirty="0">
                          <a:effectLst/>
                        </a:rPr>
                        <a:t>强相关性，这些特征对模型有重要贡献</a:t>
                      </a:r>
                      <a:endParaRPr lang="zh-CN"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95507239"/>
                  </a:ext>
                </a:extLst>
              </a:tr>
            </a:tbl>
          </a:graphicData>
        </a:graphic>
      </p:graphicFrame>
      <p:pic>
        <p:nvPicPr>
          <p:cNvPr id="21" name="图片 20">
            <a:extLst>
              <a:ext uri="{FF2B5EF4-FFF2-40B4-BE49-F238E27FC236}">
                <a16:creationId xmlns:a16="http://schemas.microsoft.com/office/drawing/2014/main" id="{F3012C64-B48D-2BE4-A33D-9ECAF657CBE4}"/>
              </a:ext>
            </a:extLst>
          </p:cNvPr>
          <p:cNvPicPr>
            <a:picLocks noChangeAspect="1"/>
          </p:cNvPicPr>
          <p:nvPr/>
        </p:nvPicPr>
        <p:blipFill>
          <a:blip r:embed="rId4"/>
          <a:stretch>
            <a:fillRect/>
          </a:stretch>
        </p:blipFill>
        <p:spPr>
          <a:xfrm>
            <a:off x="543140" y="3002854"/>
            <a:ext cx="5969479" cy="3756355"/>
          </a:xfrm>
          <a:prstGeom prst="rect">
            <a:avLst/>
          </a:prstGeom>
        </p:spPr>
      </p:pic>
    </p:spTree>
    <p:custDataLst>
      <p:tags r:id="rId1"/>
    </p:custDataLst>
    <p:extLst>
      <p:ext uri="{BB962C8B-B14F-4D97-AF65-F5344CB8AC3E}">
        <p14:creationId xmlns:p14="http://schemas.microsoft.com/office/powerpoint/2010/main" val="173093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2447086" cy="6860734"/>
            <a:chOff x="-2" y="1"/>
            <a:chExt cx="1244708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485936" y="494896"/>
              <a:ext cx="11961148" cy="3731860"/>
              <a:chOff x="485936" y="494896"/>
              <a:chExt cx="11961148" cy="3731860"/>
            </a:xfrm>
          </p:grpSpPr>
          <p:grpSp>
            <p:nvGrpSpPr>
              <p:cNvPr id="5" name="组合 4">
                <a:extLst>
                  <a:ext uri="{FF2B5EF4-FFF2-40B4-BE49-F238E27FC236}">
                    <a16:creationId xmlns:a16="http://schemas.microsoft.com/office/drawing/2014/main" id="{DF9C78F1-3607-8A96-70B8-0BCFF58C1CD4}"/>
                  </a:ext>
                </a:extLst>
              </p:cNvPr>
              <p:cNvGrpSpPr/>
              <p:nvPr/>
            </p:nvGrpSpPr>
            <p:grpSpPr>
              <a:xfrm>
                <a:off x="485936" y="494896"/>
                <a:ext cx="11217428" cy="3731860"/>
                <a:chOff x="249835" y="-1289437"/>
                <a:chExt cx="11217428" cy="3731860"/>
              </a:xfrm>
            </p:grpSpPr>
            <p:sp>
              <p:nvSpPr>
                <p:cNvPr id="9" name="文本框 8">
                  <a:extLst>
                    <a:ext uri="{FF2B5EF4-FFF2-40B4-BE49-F238E27FC236}">
                      <a16:creationId xmlns:a16="http://schemas.microsoft.com/office/drawing/2014/main" id="{17BF8D18-7453-EDBA-3AE8-410922AED8D0}"/>
                    </a:ext>
                  </a:extLst>
                </p:cNvPr>
                <p:cNvSpPr txBox="1"/>
                <p:nvPr/>
              </p:nvSpPr>
              <p:spPr>
                <a:xfrm>
                  <a:off x="249835" y="-1289437"/>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02</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867165" y="-1289437"/>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特征列从</a:t>
                  </a:r>
                  <a:r>
                    <a:rPr kumimoji="1" lang="en-US" altLang="zh-CN" b="1" dirty="0">
                      <a:solidFill>
                        <a:schemeClr val="tx1"/>
                      </a:solidFill>
                      <a:latin typeface="Arial" panose="020B0604020202020204" pitchFamily="34" charset="0"/>
                      <a:ea typeface="微软雅黑" panose="020B0503020204020204" pitchFamily="34" charset="-122"/>
                    </a:rPr>
                    <a:t>151</a:t>
                  </a:r>
                  <a:r>
                    <a:rPr kumimoji="1" lang="zh-CN" altLang="en-US" b="1" dirty="0">
                      <a:solidFill>
                        <a:schemeClr val="tx1"/>
                      </a:solidFill>
                      <a:latin typeface="Arial" panose="020B0604020202020204" pitchFamily="34" charset="0"/>
                      <a:ea typeface="微软雅黑" panose="020B0503020204020204" pitchFamily="34" charset="-122"/>
                    </a:rPr>
                    <a:t>个降为</a:t>
                  </a:r>
                  <a:r>
                    <a:rPr kumimoji="1" lang="en-US" altLang="zh-CN" b="1" dirty="0">
                      <a:solidFill>
                        <a:schemeClr val="tx1"/>
                      </a:solidFill>
                      <a:latin typeface="Arial" panose="020B0604020202020204" pitchFamily="34" charset="0"/>
                      <a:ea typeface="微软雅黑" panose="020B0503020204020204" pitchFamily="34" charset="-122"/>
                    </a:rPr>
                    <a:t>30</a:t>
                  </a:r>
                  <a:r>
                    <a:rPr kumimoji="1" lang="zh-CN" altLang="en-US" b="1" dirty="0">
                      <a:solidFill>
                        <a:schemeClr val="tx1"/>
                      </a:solidFill>
                      <a:latin typeface="Arial" panose="020B0604020202020204" pitchFamily="34" charset="0"/>
                      <a:ea typeface="微软雅黑" panose="020B0503020204020204" pitchFamily="34" charset="-122"/>
                    </a:rPr>
                    <a:t>个特征列</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7639272" y="915078"/>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特征选择</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4" name="图片 3">
            <a:extLst>
              <a:ext uri="{FF2B5EF4-FFF2-40B4-BE49-F238E27FC236}">
                <a16:creationId xmlns:a16="http://schemas.microsoft.com/office/drawing/2014/main" id="{391B3325-D1D9-F150-A051-869A02B18D06}"/>
              </a:ext>
            </a:extLst>
          </p:cNvPr>
          <p:cNvPicPr>
            <a:picLocks noChangeAspect="1"/>
          </p:cNvPicPr>
          <p:nvPr/>
        </p:nvPicPr>
        <p:blipFill>
          <a:blip r:embed="rId4"/>
          <a:stretch>
            <a:fillRect/>
          </a:stretch>
        </p:blipFill>
        <p:spPr>
          <a:xfrm>
            <a:off x="392570" y="4385361"/>
            <a:ext cx="7795779" cy="1748748"/>
          </a:xfrm>
          <a:prstGeom prst="rect">
            <a:avLst/>
          </a:prstGeom>
        </p:spPr>
      </p:pic>
      <p:pic>
        <p:nvPicPr>
          <p:cNvPr id="6" name="图片 5">
            <a:extLst>
              <a:ext uri="{FF2B5EF4-FFF2-40B4-BE49-F238E27FC236}">
                <a16:creationId xmlns:a16="http://schemas.microsoft.com/office/drawing/2014/main" id="{57290486-D15E-0768-B4E4-FCD2355E825B}"/>
              </a:ext>
            </a:extLst>
          </p:cNvPr>
          <p:cNvPicPr>
            <a:picLocks noChangeAspect="1"/>
          </p:cNvPicPr>
          <p:nvPr/>
        </p:nvPicPr>
        <p:blipFill>
          <a:blip r:embed="rId5"/>
          <a:stretch>
            <a:fillRect/>
          </a:stretch>
        </p:blipFill>
        <p:spPr>
          <a:xfrm>
            <a:off x="392570" y="1529792"/>
            <a:ext cx="7795779" cy="1933802"/>
          </a:xfrm>
          <a:prstGeom prst="rect">
            <a:avLst/>
          </a:prstGeom>
        </p:spPr>
      </p:pic>
      <p:sp>
        <p:nvSpPr>
          <p:cNvPr id="7" name="箭头: 右 6">
            <a:extLst>
              <a:ext uri="{FF2B5EF4-FFF2-40B4-BE49-F238E27FC236}">
                <a16:creationId xmlns:a16="http://schemas.microsoft.com/office/drawing/2014/main" id="{7B12C3B0-0220-8913-ABEA-CA5549F7AA22}"/>
              </a:ext>
            </a:extLst>
          </p:cNvPr>
          <p:cNvSpPr/>
          <p:nvPr/>
        </p:nvSpPr>
        <p:spPr>
          <a:xfrm rot="5400000">
            <a:off x="4068708" y="3786797"/>
            <a:ext cx="720124" cy="343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2113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2447086" cy="6860734"/>
            <a:chOff x="-2" y="1"/>
            <a:chExt cx="1244708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5695212" y="915078"/>
              <a:ext cx="6751872" cy="3311678"/>
              <a:chOff x="5695212" y="915078"/>
              <a:chExt cx="6751872" cy="3311678"/>
            </a:xfrm>
          </p:grpSpPr>
          <p:grpSp>
            <p:nvGrpSpPr>
              <p:cNvPr id="5" name="组合 4">
                <a:extLst>
                  <a:ext uri="{FF2B5EF4-FFF2-40B4-BE49-F238E27FC236}">
                    <a16:creationId xmlns:a16="http://schemas.microsoft.com/office/drawing/2014/main" id="{DF9C78F1-3607-8A96-70B8-0BCFF58C1CD4}"/>
                  </a:ext>
                </a:extLst>
              </p:cNvPr>
              <p:cNvGrpSpPr/>
              <p:nvPr/>
            </p:nvGrpSpPr>
            <p:grpSpPr>
              <a:xfrm>
                <a:off x="5695212" y="2085156"/>
                <a:ext cx="6008152" cy="2141600"/>
                <a:chOff x="5459111" y="300823"/>
                <a:chExt cx="6008152" cy="2141600"/>
              </a:xfrm>
            </p:grpSpPr>
            <p:sp>
              <p:nvSpPr>
                <p:cNvPr id="9" name="文本框 8">
                  <a:extLst>
                    <a:ext uri="{FF2B5EF4-FFF2-40B4-BE49-F238E27FC236}">
                      <a16:creationId xmlns:a16="http://schemas.microsoft.com/office/drawing/2014/main" id="{17BF8D18-7453-EDBA-3AE8-410922AED8D0}"/>
                    </a:ext>
                  </a:extLst>
                </p:cNvPr>
                <p:cNvSpPr txBox="1"/>
                <p:nvPr/>
              </p:nvSpPr>
              <p:spPr>
                <a:xfrm>
                  <a:off x="5459111" y="300823"/>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03</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6084430" y="300823"/>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en-US" altLang="zh-CN" b="1" dirty="0">
                      <a:solidFill>
                        <a:schemeClr val="tx1"/>
                      </a:solidFill>
                      <a:latin typeface="Arial" panose="020B0604020202020204" pitchFamily="34" charset="0"/>
                      <a:ea typeface="微软雅黑" panose="020B0503020204020204" pitchFamily="34" charset="-122"/>
                    </a:rPr>
                    <a:t>(</a:t>
                  </a:r>
                  <a:r>
                    <a:rPr kumimoji="1" lang="zh-CN" altLang="en-US" b="1" dirty="0">
                      <a:solidFill>
                        <a:schemeClr val="tx1"/>
                      </a:solidFill>
                      <a:latin typeface="Arial" panose="020B0604020202020204" pitchFamily="34" charset="0"/>
                      <a:ea typeface="微软雅黑" panose="020B0503020204020204" pitchFamily="34" charset="-122"/>
                    </a:rPr>
                    <a:t>手动编码</a:t>
                  </a:r>
                  <a:r>
                    <a:rPr kumimoji="1" lang="en-US" altLang="zh-CN" b="1" dirty="0">
                      <a:solidFill>
                        <a:schemeClr val="tx1"/>
                      </a:solidFill>
                      <a:latin typeface="Arial" panose="020B0604020202020204" pitchFamily="34" charset="0"/>
                      <a:ea typeface="微软雅黑" panose="020B0503020204020204" pitchFamily="34" charset="-122"/>
                    </a:rPr>
                    <a:t>)</a:t>
                  </a:r>
                  <a:r>
                    <a:rPr kumimoji="1" lang="zh-CN" altLang="en-US" b="1" dirty="0">
                      <a:solidFill>
                        <a:schemeClr val="tx1"/>
                      </a:solidFill>
                      <a:latin typeface="Arial" panose="020B0604020202020204" pitchFamily="34" charset="0"/>
                      <a:ea typeface="微软雅黑" panose="020B0503020204020204" pitchFamily="34" charset="-122"/>
                    </a:rPr>
                    <a:t>特征列从</a:t>
                  </a:r>
                  <a:r>
                    <a:rPr kumimoji="1" lang="en-US" altLang="zh-CN" b="1" dirty="0">
                      <a:solidFill>
                        <a:schemeClr val="tx1"/>
                      </a:solidFill>
                      <a:latin typeface="Arial" panose="020B0604020202020204" pitchFamily="34" charset="0"/>
                      <a:ea typeface="微软雅黑" panose="020B0503020204020204" pitchFamily="34" charset="-122"/>
                    </a:rPr>
                    <a:t>10</a:t>
                  </a:r>
                  <a:r>
                    <a:rPr kumimoji="1" lang="zh-CN" altLang="en-US" b="1" dirty="0">
                      <a:solidFill>
                        <a:schemeClr val="tx1"/>
                      </a:solidFill>
                      <a:latin typeface="Arial" panose="020B0604020202020204" pitchFamily="34" charset="0"/>
                      <a:ea typeface="微软雅黑" panose="020B0503020204020204" pitchFamily="34" charset="-122"/>
                    </a:rPr>
                    <a:t>个降为</a:t>
                  </a:r>
                  <a:r>
                    <a:rPr kumimoji="1" lang="en-US" altLang="zh-CN" b="1" dirty="0">
                      <a:solidFill>
                        <a:schemeClr val="tx1"/>
                      </a:solidFill>
                      <a:latin typeface="Arial" panose="020B0604020202020204" pitchFamily="34" charset="0"/>
                      <a:ea typeface="微软雅黑" panose="020B0503020204020204" pitchFamily="34" charset="-122"/>
                    </a:rPr>
                    <a:t>5</a:t>
                  </a:r>
                  <a:r>
                    <a:rPr kumimoji="1" lang="zh-CN" altLang="en-US" b="1" dirty="0">
                      <a:solidFill>
                        <a:schemeClr val="tx1"/>
                      </a:solidFill>
                      <a:latin typeface="Arial" panose="020B0604020202020204" pitchFamily="34" charset="0"/>
                      <a:ea typeface="微软雅黑" panose="020B0503020204020204" pitchFamily="34" charset="-122"/>
                    </a:rPr>
                    <a:t>个特征列</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7639272" y="915078"/>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特征选择</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4" name="图片 3">
            <a:extLst>
              <a:ext uri="{FF2B5EF4-FFF2-40B4-BE49-F238E27FC236}">
                <a16:creationId xmlns:a16="http://schemas.microsoft.com/office/drawing/2014/main" id="{47CFC3AE-194F-9AB0-E44E-7C8B243A10BA}"/>
              </a:ext>
            </a:extLst>
          </p:cNvPr>
          <p:cNvPicPr>
            <a:picLocks noChangeAspect="1"/>
          </p:cNvPicPr>
          <p:nvPr/>
        </p:nvPicPr>
        <p:blipFill>
          <a:blip r:embed="rId4"/>
          <a:stretch>
            <a:fillRect/>
          </a:stretch>
        </p:blipFill>
        <p:spPr>
          <a:xfrm>
            <a:off x="777755" y="3721360"/>
            <a:ext cx="3479322" cy="2454953"/>
          </a:xfrm>
          <a:prstGeom prst="rect">
            <a:avLst/>
          </a:prstGeom>
        </p:spPr>
      </p:pic>
      <p:pic>
        <p:nvPicPr>
          <p:cNvPr id="6" name="图片 5">
            <a:extLst>
              <a:ext uri="{FF2B5EF4-FFF2-40B4-BE49-F238E27FC236}">
                <a16:creationId xmlns:a16="http://schemas.microsoft.com/office/drawing/2014/main" id="{219A7481-FA76-887A-E3AE-0000C52A5A03}"/>
              </a:ext>
            </a:extLst>
          </p:cNvPr>
          <p:cNvPicPr>
            <a:picLocks noChangeAspect="1"/>
          </p:cNvPicPr>
          <p:nvPr/>
        </p:nvPicPr>
        <p:blipFill>
          <a:blip r:embed="rId5"/>
          <a:stretch>
            <a:fillRect/>
          </a:stretch>
        </p:blipFill>
        <p:spPr>
          <a:xfrm>
            <a:off x="277999" y="525555"/>
            <a:ext cx="5339883" cy="1935115"/>
          </a:xfrm>
          <a:prstGeom prst="rect">
            <a:avLst/>
          </a:prstGeom>
        </p:spPr>
      </p:pic>
      <p:sp>
        <p:nvSpPr>
          <p:cNvPr id="7" name="箭头: 右 6">
            <a:extLst>
              <a:ext uri="{FF2B5EF4-FFF2-40B4-BE49-F238E27FC236}">
                <a16:creationId xmlns:a16="http://schemas.microsoft.com/office/drawing/2014/main" id="{5A8950D3-D27F-181E-0602-8E8A013BBC7A}"/>
              </a:ext>
            </a:extLst>
          </p:cNvPr>
          <p:cNvSpPr/>
          <p:nvPr/>
        </p:nvSpPr>
        <p:spPr>
          <a:xfrm rot="5400000">
            <a:off x="2416185" y="2932805"/>
            <a:ext cx="720124" cy="343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072679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b="1" dirty="0"/>
              <a:t>三、</a:t>
            </a:r>
            <a:r>
              <a:rPr lang="zh-CN" altLang="en-US" dirty="0"/>
              <a:t>模型训练和预测</a:t>
            </a:r>
            <a:endParaRPr lang="en-US" dirty="0"/>
          </a:p>
        </p:txBody>
      </p:sp>
      <p:sp>
        <p:nvSpPr>
          <p:cNvPr id="25" name="文本占位符 24"/>
          <p:cNvSpPr>
            <a:spLocks noGrp="1"/>
          </p:cNvSpPr>
          <p:nvPr>
            <p:ph type="body" sz="quarter" idx="1" hasCustomPrompt="1"/>
          </p:nvPr>
        </p:nvSpPr>
        <p:spPr/>
        <p:txBody>
          <a:bodyPr/>
          <a:lstStyle/>
          <a:p>
            <a:r>
              <a:rPr lang="zh-CN" altLang="en-US" dirty="0"/>
              <a:t>数据划分、模型选择</a:t>
            </a:r>
            <a:endParaRPr lang="en-US" dirty="0"/>
          </a:p>
        </p:txBody>
      </p:sp>
    </p:spTree>
    <p:extLst>
      <p:ext uri="{BB962C8B-B14F-4D97-AF65-F5344CB8AC3E}">
        <p14:creationId xmlns:p14="http://schemas.microsoft.com/office/powerpoint/2010/main" val="4032176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3831938" cy="6860734"/>
            <a:chOff x="-2" y="1"/>
            <a:chExt cx="13831938"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412949" y="179839"/>
              <a:ext cx="13418987" cy="4046917"/>
              <a:chOff x="412949" y="179839"/>
              <a:chExt cx="13418987" cy="4046917"/>
            </a:xfrm>
          </p:grpSpPr>
          <p:grpSp>
            <p:nvGrpSpPr>
              <p:cNvPr id="5" name="组合 4">
                <a:extLst>
                  <a:ext uri="{FF2B5EF4-FFF2-40B4-BE49-F238E27FC236}">
                    <a16:creationId xmlns:a16="http://schemas.microsoft.com/office/drawing/2014/main" id="{DF9C78F1-3607-8A96-70B8-0BCFF58C1CD4}"/>
                  </a:ext>
                </a:extLst>
              </p:cNvPr>
              <p:cNvGrpSpPr/>
              <p:nvPr/>
            </p:nvGrpSpPr>
            <p:grpSpPr>
              <a:xfrm>
                <a:off x="412949" y="595920"/>
                <a:ext cx="11290415" cy="3630836"/>
                <a:chOff x="176848" y="-1188413"/>
                <a:chExt cx="11290415" cy="3630836"/>
              </a:xfrm>
            </p:grpSpPr>
            <p:sp>
              <p:nvSpPr>
                <p:cNvPr id="9" name="文本框 8">
                  <a:extLst>
                    <a:ext uri="{FF2B5EF4-FFF2-40B4-BE49-F238E27FC236}">
                      <a16:creationId xmlns:a16="http://schemas.microsoft.com/office/drawing/2014/main" id="{17BF8D18-7453-EDBA-3AE8-410922AED8D0}"/>
                    </a:ext>
                  </a:extLst>
                </p:cNvPr>
                <p:cNvSpPr txBox="1"/>
                <p:nvPr/>
              </p:nvSpPr>
              <p:spPr>
                <a:xfrm>
                  <a:off x="176848" y="-1188413"/>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01</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978015" y="-1176139"/>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en-US" altLang="zh-CN" b="1" dirty="0">
                      <a:solidFill>
                        <a:schemeClr val="tx1"/>
                      </a:solidFill>
                      <a:latin typeface="Arial" panose="020B0604020202020204" pitchFamily="34" charset="0"/>
                      <a:ea typeface="微软雅黑" panose="020B0503020204020204" pitchFamily="34" charset="-122"/>
                    </a:rPr>
                    <a:t>7:3</a:t>
                  </a:r>
                  <a:r>
                    <a:rPr kumimoji="1" lang="zh-CN" altLang="en-US" b="1" dirty="0">
                      <a:solidFill>
                        <a:schemeClr val="tx1"/>
                      </a:solidFill>
                      <a:latin typeface="Arial" panose="020B0604020202020204" pitchFamily="34" charset="0"/>
                      <a:ea typeface="微软雅黑" panose="020B0503020204020204" pitchFamily="34" charset="-122"/>
                    </a:rPr>
                    <a:t>划分训练集和测试集</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9024124" y="179839"/>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数据划分</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2" name="图片 1" descr="文本&#10;&#10;描述已自动生成">
            <a:extLst>
              <a:ext uri="{FF2B5EF4-FFF2-40B4-BE49-F238E27FC236}">
                <a16:creationId xmlns:a16="http://schemas.microsoft.com/office/drawing/2014/main" id="{0C02C61F-ACFC-F251-C4EA-0E393D0A5EB1}"/>
              </a:ext>
            </a:extLst>
          </p:cNvPr>
          <p:cNvPicPr>
            <a:picLocks noChangeAspect="1"/>
          </p:cNvPicPr>
          <p:nvPr/>
        </p:nvPicPr>
        <p:blipFill>
          <a:blip r:embed="rId4"/>
          <a:stretch>
            <a:fillRect/>
          </a:stretch>
        </p:blipFill>
        <p:spPr>
          <a:xfrm>
            <a:off x="2222203" y="1295767"/>
            <a:ext cx="6147410" cy="1444708"/>
          </a:xfrm>
          <a:prstGeom prst="rect">
            <a:avLst/>
          </a:prstGeom>
        </p:spPr>
      </p:pic>
      <p:sp>
        <p:nvSpPr>
          <p:cNvPr id="3" name="箭头: 右 2">
            <a:extLst>
              <a:ext uri="{FF2B5EF4-FFF2-40B4-BE49-F238E27FC236}">
                <a16:creationId xmlns:a16="http://schemas.microsoft.com/office/drawing/2014/main" id="{4448D5E9-F77E-2C9F-1490-10A8083BE7B2}"/>
              </a:ext>
            </a:extLst>
          </p:cNvPr>
          <p:cNvSpPr/>
          <p:nvPr/>
        </p:nvSpPr>
        <p:spPr>
          <a:xfrm rot="5400000">
            <a:off x="4932997" y="2918699"/>
            <a:ext cx="725821" cy="454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表格&#10;&#10;描述已自动生成">
            <a:extLst>
              <a:ext uri="{FF2B5EF4-FFF2-40B4-BE49-F238E27FC236}">
                <a16:creationId xmlns:a16="http://schemas.microsoft.com/office/drawing/2014/main" id="{2FF7D22C-605C-6F4A-3026-879BB72BA215}"/>
              </a:ext>
            </a:extLst>
          </p:cNvPr>
          <p:cNvPicPr>
            <a:picLocks noChangeAspect="1"/>
          </p:cNvPicPr>
          <p:nvPr/>
        </p:nvPicPr>
        <p:blipFill>
          <a:blip r:embed="rId5"/>
          <a:stretch>
            <a:fillRect/>
          </a:stretch>
        </p:blipFill>
        <p:spPr>
          <a:xfrm>
            <a:off x="1214116" y="3489605"/>
            <a:ext cx="1841500" cy="2734945"/>
          </a:xfrm>
          <a:prstGeom prst="rect">
            <a:avLst/>
          </a:prstGeom>
        </p:spPr>
      </p:pic>
      <p:pic>
        <p:nvPicPr>
          <p:cNvPr id="6" name="图片 5" descr="表格&#10;&#10;描述已自动生成">
            <a:extLst>
              <a:ext uri="{FF2B5EF4-FFF2-40B4-BE49-F238E27FC236}">
                <a16:creationId xmlns:a16="http://schemas.microsoft.com/office/drawing/2014/main" id="{1D7BE5CF-1417-E326-A478-B959742B9678}"/>
              </a:ext>
            </a:extLst>
          </p:cNvPr>
          <p:cNvPicPr>
            <a:picLocks noChangeAspect="1"/>
          </p:cNvPicPr>
          <p:nvPr/>
        </p:nvPicPr>
        <p:blipFill>
          <a:blip r:embed="rId6"/>
          <a:stretch>
            <a:fillRect/>
          </a:stretch>
        </p:blipFill>
        <p:spPr>
          <a:xfrm>
            <a:off x="3055616" y="3508951"/>
            <a:ext cx="2012950" cy="2707005"/>
          </a:xfrm>
          <a:prstGeom prst="rect">
            <a:avLst/>
          </a:prstGeom>
        </p:spPr>
      </p:pic>
      <p:pic>
        <p:nvPicPr>
          <p:cNvPr id="8" name="图片 7" descr="电脑屏幕截图&#10;&#10;中度可信度描述已自动生成">
            <a:extLst>
              <a:ext uri="{FF2B5EF4-FFF2-40B4-BE49-F238E27FC236}">
                <a16:creationId xmlns:a16="http://schemas.microsoft.com/office/drawing/2014/main" id="{C5517231-5232-F14C-069C-F7E25579495E}"/>
              </a:ext>
            </a:extLst>
          </p:cNvPr>
          <p:cNvPicPr>
            <a:picLocks noChangeAspect="1"/>
          </p:cNvPicPr>
          <p:nvPr/>
        </p:nvPicPr>
        <p:blipFill>
          <a:blip r:embed="rId7"/>
          <a:stretch>
            <a:fillRect/>
          </a:stretch>
        </p:blipFill>
        <p:spPr>
          <a:xfrm>
            <a:off x="5414592" y="3551605"/>
            <a:ext cx="5274310" cy="1254760"/>
          </a:xfrm>
          <a:prstGeom prst="rect">
            <a:avLst/>
          </a:prstGeom>
        </p:spPr>
      </p:pic>
      <p:pic>
        <p:nvPicPr>
          <p:cNvPr id="16" name="图片 15" descr="表格&#10;&#10;中度可信度描述已自动生成">
            <a:extLst>
              <a:ext uri="{FF2B5EF4-FFF2-40B4-BE49-F238E27FC236}">
                <a16:creationId xmlns:a16="http://schemas.microsoft.com/office/drawing/2014/main" id="{1953FCC9-202F-5E12-53E6-EFD00FDECE3A}"/>
              </a:ext>
            </a:extLst>
          </p:cNvPr>
          <p:cNvPicPr>
            <a:picLocks noChangeAspect="1"/>
          </p:cNvPicPr>
          <p:nvPr/>
        </p:nvPicPr>
        <p:blipFill>
          <a:blip r:embed="rId8"/>
          <a:stretch>
            <a:fillRect/>
          </a:stretch>
        </p:blipFill>
        <p:spPr>
          <a:xfrm>
            <a:off x="5445525" y="4807974"/>
            <a:ext cx="5274310" cy="1233805"/>
          </a:xfrm>
          <a:prstGeom prst="rect">
            <a:avLst/>
          </a:prstGeom>
        </p:spPr>
      </p:pic>
      <p:sp>
        <p:nvSpPr>
          <p:cNvPr id="17" name="矩形 16">
            <a:extLst>
              <a:ext uri="{FF2B5EF4-FFF2-40B4-BE49-F238E27FC236}">
                <a16:creationId xmlns:a16="http://schemas.microsoft.com/office/drawing/2014/main" id="{AC46D791-6EF1-8D5E-37ED-57004BAFB408}"/>
              </a:ext>
            </a:extLst>
          </p:cNvPr>
          <p:cNvSpPr/>
          <p:nvPr/>
        </p:nvSpPr>
        <p:spPr>
          <a:xfrm>
            <a:off x="1214116" y="6267204"/>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8" name="矩形 17">
            <a:extLst>
              <a:ext uri="{FF2B5EF4-FFF2-40B4-BE49-F238E27FC236}">
                <a16:creationId xmlns:a16="http://schemas.microsoft.com/office/drawing/2014/main" id="{23E99BD7-0AD7-8821-B827-74AC27FE7B09}"/>
              </a:ext>
            </a:extLst>
          </p:cNvPr>
          <p:cNvSpPr/>
          <p:nvPr/>
        </p:nvSpPr>
        <p:spPr>
          <a:xfrm>
            <a:off x="5363003" y="6034328"/>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270120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2E99BEAE-D68E-80BC-6CAB-5D7A19CE8729}"/>
              </a:ext>
            </a:extLst>
          </p:cNvPr>
          <p:cNvGrpSpPr/>
          <p:nvPr/>
        </p:nvGrpSpPr>
        <p:grpSpPr>
          <a:xfrm>
            <a:off x="0" y="0"/>
            <a:ext cx="12191999" cy="6858000"/>
            <a:chOff x="0" y="0"/>
            <a:chExt cx="12191999" cy="6858000"/>
          </a:xfrm>
        </p:grpSpPr>
        <p:sp>
          <p:nvSpPr>
            <p:cNvPr id="17" name="任意多边形: 形状 16">
              <a:extLst>
                <a:ext uri="{FF2B5EF4-FFF2-40B4-BE49-F238E27FC236}">
                  <a16:creationId xmlns:a16="http://schemas.microsoft.com/office/drawing/2014/main" id="{5DCDE599-B414-F0A2-E90E-454C19145AB4}"/>
                </a:ext>
              </a:extLst>
            </p:cNvPr>
            <p:cNvSpPr/>
            <p:nvPr/>
          </p:nvSpPr>
          <p:spPr>
            <a:xfrm>
              <a:off x="0" y="0"/>
              <a:ext cx="4764355" cy="4399432"/>
            </a:xfrm>
            <a:custGeom>
              <a:avLst/>
              <a:gdLst>
                <a:gd name="connsiteX0" fmla="*/ 0 w 4764355"/>
                <a:gd name="connsiteY0" fmla="*/ 3361563 h 4399432"/>
                <a:gd name="connsiteX1" fmla="*/ 1093946 w 4764355"/>
                <a:gd name="connsiteY1" fmla="*/ 4148804 h 4399432"/>
                <a:gd name="connsiteX2" fmla="*/ 2950559 w 4764355"/>
                <a:gd name="connsiteY2" fmla="*/ 3846195 h 4399432"/>
                <a:gd name="connsiteX3" fmla="*/ 4513803 w 4764355"/>
                <a:gd name="connsiteY3" fmla="*/ 1674019 h 4399432"/>
                <a:gd name="connsiteX4" fmla="*/ 4416457 w 4764355"/>
                <a:gd name="connsiteY4" fmla="*/ 0 h 4399432"/>
                <a:gd name="connsiteX5" fmla="*/ 0 w 4764355"/>
                <a:gd name="connsiteY5" fmla="*/ 0 h 4399432"/>
                <a:gd name="connsiteX6" fmla="*/ 0 w 4764355"/>
                <a:gd name="connsiteY6" fmla="*/ 3361563 h 439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4355" h="4399432">
                  <a:moveTo>
                    <a:pt x="0" y="3361563"/>
                  </a:moveTo>
                  <a:lnTo>
                    <a:pt x="1093946" y="4148804"/>
                  </a:lnTo>
                  <a:cubicBezTo>
                    <a:pt x="1690211" y="4577906"/>
                    <a:pt x="2521363" y="4442460"/>
                    <a:pt x="2950559" y="3846195"/>
                  </a:cubicBezTo>
                  <a:lnTo>
                    <a:pt x="4513803" y="1674019"/>
                  </a:lnTo>
                  <a:cubicBezTo>
                    <a:pt x="4888135" y="1153859"/>
                    <a:pt x="4832699" y="454819"/>
                    <a:pt x="4416457" y="0"/>
                  </a:cubicBezTo>
                  <a:lnTo>
                    <a:pt x="0" y="0"/>
                  </a:lnTo>
                  <a:lnTo>
                    <a:pt x="0" y="3361563"/>
                  </a:lnTo>
                  <a:close/>
                </a:path>
              </a:pathLst>
            </a:custGeom>
            <a:gradFill>
              <a:gsLst>
                <a:gs pos="0">
                  <a:schemeClr val="accent1">
                    <a:lumMod val="60000"/>
                    <a:lumOff val="40000"/>
                    <a:alpha val="0"/>
                  </a:schemeClr>
                </a:gs>
                <a:gs pos="100000">
                  <a:schemeClr val="accent1">
                    <a:alpha val="27000"/>
                  </a:schemeClr>
                </a:gs>
              </a:gsLst>
              <a:lin ang="7800000" scaled="0"/>
            </a:gra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93" name="矩形: 圆角 92">
              <a:extLst>
                <a:ext uri="{FF2B5EF4-FFF2-40B4-BE49-F238E27FC236}">
                  <a16:creationId xmlns:a16="http://schemas.microsoft.com/office/drawing/2014/main" id="{62B53BFC-916B-4044-8322-CEB390B52713}"/>
                </a:ext>
              </a:extLst>
            </p:cNvPr>
            <p:cNvSpPr/>
            <p:nvPr/>
          </p:nvSpPr>
          <p:spPr>
            <a:xfrm>
              <a:off x="3559694" y="1368161"/>
              <a:ext cx="3797346" cy="4397829"/>
            </a:xfrm>
            <a:prstGeom prst="roundRect">
              <a:avLst>
                <a:gd name="adj" fmla="val 5200"/>
              </a:avLst>
            </a:prstGeom>
            <a:blipFill>
              <a:blip r:embed="rId2"/>
              <a:stretch>
                <a:fillRect l="-36983" r="-36737"/>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a:p>
          </p:txBody>
        </p:sp>
        <p:sp>
          <p:nvSpPr>
            <p:cNvPr id="36" name="文本框 35">
              <a:extLst>
                <a:ext uri="{FF2B5EF4-FFF2-40B4-BE49-F238E27FC236}">
                  <a16:creationId xmlns:a16="http://schemas.microsoft.com/office/drawing/2014/main" id="{0948C1BE-508A-48E7-8A26-4AAA2249401B}"/>
                </a:ext>
              </a:extLst>
            </p:cNvPr>
            <p:cNvSpPr txBox="1"/>
            <p:nvPr/>
          </p:nvSpPr>
          <p:spPr>
            <a:xfrm>
              <a:off x="2779417" y="1511005"/>
              <a:ext cx="541223" cy="462165"/>
            </a:xfrm>
            <a:custGeom>
              <a:avLst/>
              <a:gdLst/>
              <a:ahLst/>
              <a:cxnLst/>
              <a:rect l="l" t="t" r="r" b="b"/>
              <a:pathLst>
                <a:path w="79474" h="67865">
                  <a:moveTo>
                    <a:pt x="75902" y="0"/>
                  </a:moveTo>
                  <a:lnTo>
                    <a:pt x="75902" y="12501"/>
                  </a:lnTo>
                  <a:cubicBezTo>
                    <a:pt x="66972" y="15478"/>
                    <a:pt x="63103" y="24110"/>
                    <a:pt x="64293" y="38397"/>
                  </a:cubicBezTo>
                  <a:lnTo>
                    <a:pt x="79474" y="38397"/>
                  </a:lnTo>
                  <a:lnTo>
                    <a:pt x="79474" y="67865"/>
                  </a:lnTo>
                  <a:lnTo>
                    <a:pt x="50006" y="67865"/>
                  </a:lnTo>
                  <a:lnTo>
                    <a:pt x="50006" y="30361"/>
                  </a:lnTo>
                  <a:cubicBezTo>
                    <a:pt x="53578" y="13097"/>
                    <a:pt x="61912" y="3274"/>
                    <a:pt x="75009" y="893"/>
                  </a:cubicBezTo>
                  <a:close/>
                  <a:moveTo>
                    <a:pt x="25896" y="0"/>
                  </a:moveTo>
                  <a:lnTo>
                    <a:pt x="25896" y="12501"/>
                  </a:lnTo>
                  <a:cubicBezTo>
                    <a:pt x="16966" y="15478"/>
                    <a:pt x="13096" y="24110"/>
                    <a:pt x="14287" y="38397"/>
                  </a:cubicBezTo>
                  <a:lnTo>
                    <a:pt x="28574" y="38397"/>
                  </a:lnTo>
                  <a:lnTo>
                    <a:pt x="28574" y="67865"/>
                  </a:lnTo>
                  <a:lnTo>
                    <a:pt x="0" y="67865"/>
                  </a:lnTo>
                  <a:lnTo>
                    <a:pt x="0" y="30361"/>
                  </a:lnTo>
                  <a:cubicBezTo>
                    <a:pt x="2976" y="13097"/>
                    <a:pt x="11310" y="3274"/>
                    <a:pt x="25003" y="893"/>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normAutofit/>
            </a:bodyPr>
            <a:lstStyle/>
            <a:p>
              <a:pPr>
                <a:lnSpc>
                  <a:spcPct val="120000"/>
                </a:lnSpc>
              </a:pPr>
              <a:endParaRPr lang="zh-CN" altLang="en-US" sz="1200" dirty="0"/>
            </a:p>
          </p:txBody>
        </p:sp>
        <p:grpSp>
          <p:nvGrpSpPr>
            <p:cNvPr id="9" name="组合 8">
              <a:extLst>
                <a:ext uri="{FF2B5EF4-FFF2-40B4-BE49-F238E27FC236}">
                  <a16:creationId xmlns:a16="http://schemas.microsoft.com/office/drawing/2014/main" id="{E306D43D-1C59-77FA-9132-020FE013E310}"/>
                </a:ext>
              </a:extLst>
            </p:cNvPr>
            <p:cNvGrpSpPr/>
            <p:nvPr/>
          </p:nvGrpSpPr>
          <p:grpSpPr>
            <a:xfrm>
              <a:off x="7779656" y="1509858"/>
              <a:ext cx="3739243" cy="679682"/>
              <a:chOff x="7779656" y="1509858"/>
              <a:chExt cx="3739243" cy="679682"/>
            </a:xfrm>
          </p:grpSpPr>
          <p:sp>
            <p:nvSpPr>
              <p:cNvPr id="43" name="矩形: 圆角 42">
                <a:extLst>
                  <a:ext uri="{FF2B5EF4-FFF2-40B4-BE49-F238E27FC236}">
                    <a16:creationId xmlns:a16="http://schemas.microsoft.com/office/drawing/2014/main" id="{18710910-0329-4DCD-8066-A4D64FBB182D}"/>
                  </a:ext>
                </a:extLst>
              </p:cNvPr>
              <p:cNvSpPr/>
              <p:nvPr/>
            </p:nvSpPr>
            <p:spPr>
              <a:xfrm>
                <a:off x="7779656" y="1509858"/>
                <a:ext cx="3739243" cy="679682"/>
              </a:xfrm>
              <a:prstGeom prst="roundRect">
                <a:avLst/>
              </a:prstGeom>
              <a:solidFill>
                <a:schemeClr val="tx1">
                  <a:lumMod val="50000"/>
                  <a:lumOff val="50000"/>
                  <a:alpha val="10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ltLang="zh-CN" sz="1050" dirty="0">
                  <a:solidFill>
                    <a:schemeClr val="tx1"/>
                  </a:solidFill>
                </a:endParaRPr>
              </a:p>
            </p:txBody>
          </p:sp>
          <p:grpSp>
            <p:nvGrpSpPr>
              <p:cNvPr id="7" name="组合 6">
                <a:extLst>
                  <a:ext uri="{FF2B5EF4-FFF2-40B4-BE49-F238E27FC236}">
                    <a16:creationId xmlns:a16="http://schemas.microsoft.com/office/drawing/2014/main" id="{9B9DA19F-3B7F-443F-855B-71A8E01187B0}"/>
                  </a:ext>
                </a:extLst>
              </p:cNvPr>
              <p:cNvGrpSpPr/>
              <p:nvPr/>
            </p:nvGrpSpPr>
            <p:grpSpPr>
              <a:xfrm>
                <a:off x="7970333" y="1613897"/>
                <a:ext cx="3186992" cy="471604"/>
                <a:chOff x="7035800" y="1761672"/>
                <a:chExt cx="3186992" cy="471604"/>
              </a:xfrm>
            </p:grpSpPr>
            <p:sp>
              <p:nvSpPr>
                <p:cNvPr id="37" name="矩形 36">
                  <a:extLst>
                    <a:ext uri="{FF2B5EF4-FFF2-40B4-BE49-F238E27FC236}">
                      <a16:creationId xmlns:a16="http://schemas.microsoft.com/office/drawing/2014/main" id="{FABBF01D-67E7-4B72-ABAE-C3DADB95F1B3}"/>
                    </a:ext>
                  </a:extLst>
                </p:cNvPr>
                <p:cNvSpPr/>
                <p:nvPr/>
              </p:nvSpPr>
              <p:spPr>
                <a:xfrm>
                  <a:off x="7035800" y="1761672"/>
                  <a:ext cx="660400" cy="471604"/>
                </a:xfrm>
                <a:prstGeom prst="rect">
                  <a:avLst/>
                </a:prstGeom>
              </p:spPr>
              <p:txBody>
                <a:bodyPr wrap="square" anchor="ctr" anchorCtr="0">
                  <a:normAutofit/>
                </a:bodyPr>
                <a:lstStyle/>
                <a:p>
                  <a:pPr marR="0" lvl="0" indent="0" algn="r" fontAlgn="base">
                    <a:lnSpc>
                      <a:spcPct val="100000"/>
                    </a:lnSpc>
                    <a:spcBef>
                      <a:spcPct val="0"/>
                    </a:spcBef>
                    <a:spcAft>
                      <a:spcPct val="0"/>
                    </a:spcAft>
                    <a:buClrTx/>
                    <a:buSzTx/>
                    <a:buFontTx/>
                    <a:buNone/>
                    <a:tabLst/>
                  </a:pPr>
                  <a:r>
                    <a:rPr lang="en-US" altLang="zh-CN" sz="2400" b="1" dirty="0"/>
                    <a:t>01.</a:t>
                  </a:r>
                  <a:endParaRPr lang="zh-CN" altLang="zh-CN" sz="2400" b="1" dirty="0"/>
                </a:p>
              </p:txBody>
            </p:sp>
            <p:sp>
              <p:nvSpPr>
                <p:cNvPr id="38" name="矩形 37">
                  <a:extLst>
                    <a:ext uri="{FF2B5EF4-FFF2-40B4-BE49-F238E27FC236}">
                      <a16:creationId xmlns:a16="http://schemas.microsoft.com/office/drawing/2014/main" id="{489A4632-E494-4A91-ABAB-F8C6C520376F}"/>
                    </a:ext>
                  </a:extLst>
                </p:cNvPr>
                <p:cNvSpPr/>
                <p:nvPr/>
              </p:nvSpPr>
              <p:spPr>
                <a:xfrm>
                  <a:off x="7698095" y="1761672"/>
                  <a:ext cx="2524697" cy="471604"/>
                </a:xfrm>
                <a:prstGeom prst="rect">
                  <a:avLst/>
                </a:prstGeom>
              </p:spPr>
              <p:txBody>
                <a:bodyPr wrap="square" anchor="ctr" anchorCtr="0">
                  <a:normAutofit/>
                </a:bodyPr>
                <a:lstStyle/>
                <a:p>
                  <a:r>
                    <a:rPr lang="zh-CN" altLang="en-US" b="1" dirty="0"/>
                    <a:t>数据获取</a:t>
                  </a:r>
                </a:p>
              </p:txBody>
            </p:sp>
          </p:grpSp>
        </p:grpSp>
        <p:grpSp>
          <p:nvGrpSpPr>
            <p:cNvPr id="11" name="组合 10">
              <a:extLst>
                <a:ext uri="{FF2B5EF4-FFF2-40B4-BE49-F238E27FC236}">
                  <a16:creationId xmlns:a16="http://schemas.microsoft.com/office/drawing/2014/main" id="{7502E71A-0474-2E37-12A5-8A34E5C92A17}"/>
                </a:ext>
              </a:extLst>
            </p:cNvPr>
            <p:cNvGrpSpPr/>
            <p:nvPr/>
          </p:nvGrpSpPr>
          <p:grpSpPr>
            <a:xfrm>
              <a:off x="7779656" y="2628912"/>
              <a:ext cx="3739243" cy="679682"/>
              <a:chOff x="7779656" y="2628912"/>
              <a:chExt cx="3739243" cy="679682"/>
            </a:xfrm>
          </p:grpSpPr>
          <p:sp>
            <p:nvSpPr>
              <p:cNvPr id="59" name="矩形: 圆角 58">
                <a:extLst>
                  <a:ext uri="{FF2B5EF4-FFF2-40B4-BE49-F238E27FC236}">
                    <a16:creationId xmlns:a16="http://schemas.microsoft.com/office/drawing/2014/main" id="{AFF402B2-711A-4C7C-9DA2-D4F824BF31B5}"/>
                  </a:ext>
                </a:extLst>
              </p:cNvPr>
              <p:cNvSpPr/>
              <p:nvPr/>
            </p:nvSpPr>
            <p:spPr>
              <a:xfrm>
                <a:off x="7779656" y="2628912"/>
                <a:ext cx="3739243" cy="679682"/>
              </a:xfrm>
              <a:prstGeom prst="roundRect">
                <a:avLst/>
              </a:prstGeom>
              <a:solidFill>
                <a:schemeClr val="tx1">
                  <a:lumMod val="50000"/>
                  <a:lumOff val="50000"/>
                  <a:alpha val="10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ltLang="zh-CN" sz="1050" dirty="0">
                  <a:solidFill>
                    <a:schemeClr val="tx1"/>
                  </a:solidFill>
                </a:endParaRPr>
              </a:p>
            </p:txBody>
          </p:sp>
          <p:grpSp>
            <p:nvGrpSpPr>
              <p:cNvPr id="60" name="组合 59">
                <a:extLst>
                  <a:ext uri="{FF2B5EF4-FFF2-40B4-BE49-F238E27FC236}">
                    <a16:creationId xmlns:a16="http://schemas.microsoft.com/office/drawing/2014/main" id="{6F38D1CC-E281-4EA2-ADE7-2FB3D87B4CCB}"/>
                  </a:ext>
                </a:extLst>
              </p:cNvPr>
              <p:cNvGrpSpPr/>
              <p:nvPr/>
            </p:nvGrpSpPr>
            <p:grpSpPr>
              <a:xfrm>
                <a:off x="7970333" y="2732951"/>
                <a:ext cx="3186992" cy="471604"/>
                <a:chOff x="7035800" y="1761672"/>
                <a:chExt cx="3186992" cy="471604"/>
              </a:xfrm>
            </p:grpSpPr>
            <p:sp>
              <p:nvSpPr>
                <p:cNvPr id="61" name="矩形 60">
                  <a:extLst>
                    <a:ext uri="{FF2B5EF4-FFF2-40B4-BE49-F238E27FC236}">
                      <a16:creationId xmlns:a16="http://schemas.microsoft.com/office/drawing/2014/main" id="{DF6715F2-37D5-493D-A3BD-0B008928FF7F}"/>
                    </a:ext>
                  </a:extLst>
                </p:cNvPr>
                <p:cNvSpPr/>
                <p:nvPr/>
              </p:nvSpPr>
              <p:spPr>
                <a:xfrm>
                  <a:off x="7035800" y="1761672"/>
                  <a:ext cx="660400" cy="471604"/>
                </a:xfrm>
                <a:prstGeom prst="rect">
                  <a:avLst/>
                </a:prstGeom>
              </p:spPr>
              <p:txBody>
                <a:bodyPr wrap="square" anchor="ctr" anchorCtr="0">
                  <a:normAutofit/>
                </a:bodyPr>
                <a:lstStyle/>
                <a:p>
                  <a:pPr marR="0" lvl="0" indent="0" algn="r" fontAlgn="base">
                    <a:lnSpc>
                      <a:spcPct val="100000"/>
                    </a:lnSpc>
                    <a:spcBef>
                      <a:spcPct val="0"/>
                    </a:spcBef>
                    <a:spcAft>
                      <a:spcPct val="0"/>
                    </a:spcAft>
                    <a:buClrTx/>
                    <a:buSzTx/>
                    <a:buFontTx/>
                    <a:buNone/>
                    <a:tabLst/>
                  </a:pPr>
                  <a:r>
                    <a:rPr lang="en-US" altLang="zh-CN" sz="2400" b="1" dirty="0"/>
                    <a:t>02.</a:t>
                  </a:r>
                  <a:endParaRPr lang="zh-CN" altLang="zh-CN" sz="2400" b="1" dirty="0"/>
                </a:p>
              </p:txBody>
            </p:sp>
            <p:sp>
              <p:nvSpPr>
                <p:cNvPr id="62" name="矩形 61">
                  <a:extLst>
                    <a:ext uri="{FF2B5EF4-FFF2-40B4-BE49-F238E27FC236}">
                      <a16:creationId xmlns:a16="http://schemas.microsoft.com/office/drawing/2014/main" id="{0B432276-2A55-433B-8B7C-A605BEBA74A6}"/>
                    </a:ext>
                  </a:extLst>
                </p:cNvPr>
                <p:cNvSpPr/>
                <p:nvPr/>
              </p:nvSpPr>
              <p:spPr>
                <a:xfrm>
                  <a:off x="7698095" y="1761672"/>
                  <a:ext cx="2524697" cy="471604"/>
                </a:xfrm>
                <a:prstGeom prst="rect">
                  <a:avLst/>
                </a:prstGeom>
              </p:spPr>
              <p:txBody>
                <a:bodyPr wrap="square" anchor="ctr" anchorCtr="0">
                  <a:normAutofit/>
                </a:bodyPr>
                <a:lstStyle/>
                <a:p>
                  <a:r>
                    <a:rPr lang="zh-CN" altLang="en-US" b="1" dirty="0"/>
                    <a:t>数据预处理</a:t>
                  </a:r>
                  <a:r>
                    <a:rPr lang="en-US" altLang="zh-CN" b="1" dirty="0"/>
                    <a:t>	</a:t>
                  </a:r>
                  <a:endParaRPr lang="zh-CN" altLang="en-US" b="1" dirty="0"/>
                </a:p>
              </p:txBody>
            </p:sp>
          </p:grpSp>
        </p:grpSp>
        <p:grpSp>
          <p:nvGrpSpPr>
            <p:cNvPr id="12" name="组合 11">
              <a:extLst>
                <a:ext uri="{FF2B5EF4-FFF2-40B4-BE49-F238E27FC236}">
                  <a16:creationId xmlns:a16="http://schemas.microsoft.com/office/drawing/2014/main" id="{F9CCD56F-5F1C-7908-6C95-275C846443E5}"/>
                </a:ext>
              </a:extLst>
            </p:cNvPr>
            <p:cNvGrpSpPr/>
            <p:nvPr/>
          </p:nvGrpSpPr>
          <p:grpSpPr>
            <a:xfrm>
              <a:off x="7779656" y="3738108"/>
              <a:ext cx="3739243" cy="679682"/>
              <a:chOff x="7779656" y="3738108"/>
              <a:chExt cx="3739243" cy="679682"/>
            </a:xfrm>
          </p:grpSpPr>
          <p:sp>
            <p:nvSpPr>
              <p:cNvPr id="76" name="矩形: 圆角 75">
                <a:extLst>
                  <a:ext uri="{FF2B5EF4-FFF2-40B4-BE49-F238E27FC236}">
                    <a16:creationId xmlns:a16="http://schemas.microsoft.com/office/drawing/2014/main" id="{A1FC4F33-B887-47A9-98CF-B176506655CB}"/>
                  </a:ext>
                </a:extLst>
              </p:cNvPr>
              <p:cNvSpPr/>
              <p:nvPr/>
            </p:nvSpPr>
            <p:spPr>
              <a:xfrm>
                <a:off x="7779656" y="3738108"/>
                <a:ext cx="3739243" cy="679682"/>
              </a:xfrm>
              <a:prstGeom prst="roundRect">
                <a:avLst/>
              </a:prstGeom>
              <a:solidFill>
                <a:schemeClr val="tx1">
                  <a:lumMod val="50000"/>
                  <a:lumOff val="50000"/>
                  <a:alpha val="10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ltLang="zh-CN" sz="1050" dirty="0">
                  <a:solidFill>
                    <a:schemeClr val="tx1"/>
                  </a:solidFill>
                </a:endParaRPr>
              </a:p>
            </p:txBody>
          </p:sp>
          <p:grpSp>
            <p:nvGrpSpPr>
              <p:cNvPr id="77" name="组合 76">
                <a:extLst>
                  <a:ext uri="{FF2B5EF4-FFF2-40B4-BE49-F238E27FC236}">
                    <a16:creationId xmlns:a16="http://schemas.microsoft.com/office/drawing/2014/main" id="{E8B678FD-C825-44A2-9410-F0D5401D06FB}"/>
                  </a:ext>
                </a:extLst>
              </p:cNvPr>
              <p:cNvGrpSpPr/>
              <p:nvPr/>
            </p:nvGrpSpPr>
            <p:grpSpPr>
              <a:xfrm>
                <a:off x="7970333" y="3852005"/>
                <a:ext cx="3186992" cy="471604"/>
                <a:chOff x="7035800" y="1761672"/>
                <a:chExt cx="3186992" cy="471604"/>
              </a:xfrm>
            </p:grpSpPr>
            <p:sp>
              <p:nvSpPr>
                <p:cNvPr id="78" name="矩形 77">
                  <a:extLst>
                    <a:ext uri="{FF2B5EF4-FFF2-40B4-BE49-F238E27FC236}">
                      <a16:creationId xmlns:a16="http://schemas.microsoft.com/office/drawing/2014/main" id="{C3C4FBDB-0C22-4D9D-BBA5-178E838812F9}"/>
                    </a:ext>
                  </a:extLst>
                </p:cNvPr>
                <p:cNvSpPr/>
                <p:nvPr/>
              </p:nvSpPr>
              <p:spPr>
                <a:xfrm>
                  <a:off x="7035800" y="1761672"/>
                  <a:ext cx="660400" cy="471604"/>
                </a:xfrm>
                <a:prstGeom prst="rect">
                  <a:avLst/>
                </a:prstGeom>
              </p:spPr>
              <p:txBody>
                <a:bodyPr wrap="square" anchor="ctr" anchorCtr="0">
                  <a:normAutofit/>
                </a:bodyPr>
                <a:lstStyle/>
                <a:p>
                  <a:pPr marR="0" lvl="0" indent="0" algn="r" fontAlgn="base">
                    <a:lnSpc>
                      <a:spcPct val="100000"/>
                    </a:lnSpc>
                    <a:spcBef>
                      <a:spcPct val="0"/>
                    </a:spcBef>
                    <a:spcAft>
                      <a:spcPct val="0"/>
                    </a:spcAft>
                    <a:buClrTx/>
                    <a:buSzTx/>
                    <a:buFontTx/>
                    <a:buNone/>
                    <a:tabLst/>
                  </a:pPr>
                  <a:r>
                    <a:rPr lang="en-US" altLang="zh-CN" sz="2400" b="1" dirty="0"/>
                    <a:t>03.</a:t>
                  </a:r>
                  <a:endParaRPr lang="zh-CN" altLang="zh-CN" sz="2400" b="1" dirty="0"/>
                </a:p>
              </p:txBody>
            </p:sp>
            <p:sp>
              <p:nvSpPr>
                <p:cNvPr id="82" name="矩形 81">
                  <a:extLst>
                    <a:ext uri="{FF2B5EF4-FFF2-40B4-BE49-F238E27FC236}">
                      <a16:creationId xmlns:a16="http://schemas.microsoft.com/office/drawing/2014/main" id="{A8415B63-7421-4AF9-9C7E-72F2E4C88D24}"/>
                    </a:ext>
                  </a:extLst>
                </p:cNvPr>
                <p:cNvSpPr/>
                <p:nvPr/>
              </p:nvSpPr>
              <p:spPr>
                <a:xfrm>
                  <a:off x="7698095" y="1761672"/>
                  <a:ext cx="2524697" cy="471604"/>
                </a:xfrm>
                <a:prstGeom prst="rect">
                  <a:avLst/>
                </a:prstGeom>
              </p:spPr>
              <p:txBody>
                <a:bodyPr wrap="square" anchor="ctr" anchorCtr="0">
                  <a:normAutofit/>
                </a:bodyPr>
                <a:lstStyle/>
                <a:p>
                  <a:r>
                    <a:rPr lang="zh-CN" altLang="en-US" b="1" dirty="0"/>
                    <a:t>模型训练、预测</a:t>
                  </a:r>
                </a:p>
              </p:txBody>
            </p:sp>
          </p:grpSp>
        </p:grpSp>
        <p:grpSp>
          <p:nvGrpSpPr>
            <p:cNvPr id="13" name="组合 12">
              <a:extLst>
                <a:ext uri="{FF2B5EF4-FFF2-40B4-BE49-F238E27FC236}">
                  <a16:creationId xmlns:a16="http://schemas.microsoft.com/office/drawing/2014/main" id="{DE046A29-3A34-6CA6-1B9E-D9A0EF9F5DCE}"/>
                </a:ext>
              </a:extLst>
            </p:cNvPr>
            <p:cNvGrpSpPr/>
            <p:nvPr/>
          </p:nvGrpSpPr>
          <p:grpSpPr>
            <a:xfrm>
              <a:off x="7779656" y="4867021"/>
              <a:ext cx="3739243" cy="679682"/>
              <a:chOff x="7779656" y="4867021"/>
              <a:chExt cx="3739243" cy="679682"/>
            </a:xfrm>
          </p:grpSpPr>
          <p:sp>
            <p:nvSpPr>
              <p:cNvPr id="84" name="矩形: 圆角 83">
                <a:extLst>
                  <a:ext uri="{FF2B5EF4-FFF2-40B4-BE49-F238E27FC236}">
                    <a16:creationId xmlns:a16="http://schemas.microsoft.com/office/drawing/2014/main" id="{475344D4-C157-4B6D-B029-320CBDAA94C0}"/>
                  </a:ext>
                </a:extLst>
              </p:cNvPr>
              <p:cNvSpPr/>
              <p:nvPr/>
            </p:nvSpPr>
            <p:spPr>
              <a:xfrm>
                <a:off x="7779656" y="4867021"/>
                <a:ext cx="3739243" cy="679682"/>
              </a:xfrm>
              <a:prstGeom prst="roundRect">
                <a:avLst/>
              </a:prstGeom>
              <a:solidFill>
                <a:schemeClr val="tx1">
                  <a:lumMod val="50000"/>
                  <a:lumOff val="50000"/>
                  <a:alpha val="10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ltLang="zh-CN" sz="1050" dirty="0">
                  <a:solidFill>
                    <a:schemeClr val="tx1"/>
                  </a:solidFill>
                </a:endParaRPr>
              </a:p>
            </p:txBody>
          </p:sp>
          <p:grpSp>
            <p:nvGrpSpPr>
              <p:cNvPr id="86" name="组合 85">
                <a:extLst>
                  <a:ext uri="{FF2B5EF4-FFF2-40B4-BE49-F238E27FC236}">
                    <a16:creationId xmlns:a16="http://schemas.microsoft.com/office/drawing/2014/main" id="{B4FF52E1-8ABE-4D06-B62E-533FCEDCA58E}"/>
                  </a:ext>
                </a:extLst>
              </p:cNvPr>
              <p:cNvGrpSpPr/>
              <p:nvPr/>
            </p:nvGrpSpPr>
            <p:grpSpPr>
              <a:xfrm>
                <a:off x="7970333" y="4971060"/>
                <a:ext cx="3186992" cy="471604"/>
                <a:chOff x="7035800" y="1761672"/>
                <a:chExt cx="3186992" cy="471604"/>
              </a:xfrm>
            </p:grpSpPr>
            <p:sp>
              <p:nvSpPr>
                <p:cNvPr id="87" name="矩形 86">
                  <a:extLst>
                    <a:ext uri="{FF2B5EF4-FFF2-40B4-BE49-F238E27FC236}">
                      <a16:creationId xmlns:a16="http://schemas.microsoft.com/office/drawing/2014/main" id="{FB7788E6-EBB7-46DB-B416-388165634F4D}"/>
                    </a:ext>
                  </a:extLst>
                </p:cNvPr>
                <p:cNvSpPr/>
                <p:nvPr/>
              </p:nvSpPr>
              <p:spPr>
                <a:xfrm>
                  <a:off x="7035800" y="1761672"/>
                  <a:ext cx="660400" cy="471604"/>
                </a:xfrm>
                <a:prstGeom prst="rect">
                  <a:avLst/>
                </a:prstGeom>
              </p:spPr>
              <p:txBody>
                <a:bodyPr wrap="square" anchor="ctr" anchorCtr="0">
                  <a:normAutofit/>
                </a:bodyPr>
                <a:lstStyle/>
                <a:p>
                  <a:pPr marR="0" lvl="0" indent="0" algn="r" fontAlgn="base">
                    <a:lnSpc>
                      <a:spcPct val="100000"/>
                    </a:lnSpc>
                    <a:spcBef>
                      <a:spcPct val="0"/>
                    </a:spcBef>
                    <a:spcAft>
                      <a:spcPct val="0"/>
                    </a:spcAft>
                    <a:buClrTx/>
                    <a:buSzTx/>
                    <a:buFontTx/>
                    <a:buNone/>
                    <a:tabLst/>
                  </a:pPr>
                  <a:r>
                    <a:rPr lang="en-US" altLang="zh-CN" sz="2400" b="1" dirty="0"/>
                    <a:t>04.</a:t>
                  </a:r>
                  <a:endParaRPr lang="zh-CN" altLang="zh-CN" sz="2400" b="1" dirty="0"/>
                </a:p>
              </p:txBody>
            </p:sp>
            <p:sp>
              <p:nvSpPr>
                <p:cNvPr id="90" name="矩形 89">
                  <a:extLst>
                    <a:ext uri="{FF2B5EF4-FFF2-40B4-BE49-F238E27FC236}">
                      <a16:creationId xmlns:a16="http://schemas.microsoft.com/office/drawing/2014/main" id="{1C356492-1A4E-49C5-A68F-6DC93A436E83}"/>
                    </a:ext>
                  </a:extLst>
                </p:cNvPr>
                <p:cNvSpPr/>
                <p:nvPr/>
              </p:nvSpPr>
              <p:spPr>
                <a:xfrm>
                  <a:off x="7698095" y="1761672"/>
                  <a:ext cx="2524697" cy="471604"/>
                </a:xfrm>
                <a:prstGeom prst="rect">
                  <a:avLst/>
                </a:prstGeom>
              </p:spPr>
              <p:txBody>
                <a:bodyPr wrap="square" anchor="ctr" anchorCtr="0">
                  <a:normAutofit/>
                </a:bodyPr>
                <a:lstStyle/>
                <a:p>
                  <a:r>
                    <a:rPr lang="zh-CN" altLang="en-US" b="1" dirty="0"/>
                    <a:t>模型评估</a:t>
                  </a:r>
                </a:p>
              </p:txBody>
            </p:sp>
          </p:grpSp>
        </p:grpSp>
        <p:sp>
          <p:nvSpPr>
            <p:cNvPr id="2" name="文本框 1">
              <a:extLst>
                <a:ext uri="{FF2B5EF4-FFF2-40B4-BE49-F238E27FC236}">
                  <a16:creationId xmlns:a16="http://schemas.microsoft.com/office/drawing/2014/main" id="{7726A0C8-4CEA-CBA2-C1B9-85C2DC9C25E6}"/>
                </a:ext>
              </a:extLst>
            </p:cNvPr>
            <p:cNvSpPr txBox="1"/>
            <p:nvPr/>
          </p:nvSpPr>
          <p:spPr>
            <a:xfrm>
              <a:off x="695705" y="1130300"/>
              <a:ext cx="2294238" cy="1742984"/>
            </a:xfrm>
            <a:prstGeom prst="rect">
              <a:avLst/>
            </a:prstGeom>
            <a:noFill/>
          </p:spPr>
          <p:txBody>
            <a:bodyPr wrap="square">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uLnTx/>
                  <a:uFillTx/>
                </a:rPr>
                <a:t>目录 </a:t>
              </a:r>
              <a:endParaRPr kumimoji="0" lang="en-US" altLang="zh-CN" sz="5400" b="1" i="0" u="none" strike="noStrike" kern="1200" cap="none" spc="0" normalizeH="0" baseline="0" noProof="0" dirty="0">
                <a:ln>
                  <a:noFill/>
                </a:ln>
                <a:solidFill>
                  <a:prstClr val="white"/>
                </a:solidFill>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uLnTx/>
                  <a:uFillTx/>
                </a:rPr>
                <a:t>Agenda</a:t>
              </a:r>
              <a:endParaRPr kumimoji="0" lang="zh-CN" altLang="en-US" sz="4800" b="0" i="0" u="none" strike="noStrike" kern="1200" cap="none" spc="0" normalizeH="0" baseline="0" noProof="0" dirty="0">
                <a:ln>
                  <a:noFill/>
                </a:ln>
                <a:solidFill>
                  <a:prstClr val="white"/>
                </a:solidFill>
                <a:uLnTx/>
                <a:uFillTx/>
              </a:endParaRPr>
            </a:p>
          </p:txBody>
        </p:sp>
        <p:sp>
          <p:nvSpPr>
            <p:cNvPr id="19" name="任意多边形: 形状 18">
              <a:extLst>
                <a:ext uri="{FF2B5EF4-FFF2-40B4-BE49-F238E27FC236}">
                  <a16:creationId xmlns:a16="http://schemas.microsoft.com/office/drawing/2014/main" id="{0322E8D8-0912-9D6C-07E2-54BFEFB1846C}"/>
                </a:ext>
              </a:extLst>
            </p:cNvPr>
            <p:cNvSpPr/>
            <p:nvPr/>
          </p:nvSpPr>
          <p:spPr>
            <a:xfrm>
              <a:off x="9982200" y="5234094"/>
              <a:ext cx="2209799" cy="1623906"/>
            </a:xfrm>
            <a:custGeom>
              <a:avLst/>
              <a:gdLst>
                <a:gd name="connsiteX0" fmla="*/ 5466302 w 5466302"/>
                <a:gd name="connsiteY0" fmla="*/ 4017000 h 4017000"/>
                <a:gd name="connsiteX1" fmla="*/ 5466302 w 5466302"/>
                <a:gd name="connsiteY1" fmla="*/ 673344 h 4017000"/>
                <a:gd name="connsiteX2" fmla="*/ 5045107 w 5466302"/>
                <a:gd name="connsiteY2" fmla="*/ 370163 h 4017000"/>
                <a:gd name="connsiteX3" fmla="*/ 2302764 w 5466302"/>
                <a:gd name="connsiteY3" fmla="*/ 817172 h 4017000"/>
                <a:gd name="connsiteX4" fmla="*/ 0 w 5466302"/>
                <a:gd name="connsiteY4" fmla="*/ 4017000 h 4017000"/>
                <a:gd name="connsiteX5" fmla="*/ 5466302 w 5466302"/>
                <a:gd name="connsiteY5" fmla="*/ 4017000 h 40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6302" h="4017000">
                  <a:moveTo>
                    <a:pt x="5466302" y="4017000"/>
                  </a:moveTo>
                  <a:lnTo>
                    <a:pt x="5466302" y="673344"/>
                  </a:lnTo>
                  <a:lnTo>
                    <a:pt x="5045107" y="370163"/>
                  </a:lnTo>
                  <a:cubicBezTo>
                    <a:pt x="4164425" y="-263630"/>
                    <a:pt x="2936558" y="-63510"/>
                    <a:pt x="2302764" y="817172"/>
                  </a:cubicBezTo>
                  <a:lnTo>
                    <a:pt x="0" y="4017000"/>
                  </a:lnTo>
                  <a:lnTo>
                    <a:pt x="5466302" y="4017000"/>
                  </a:lnTo>
                  <a:close/>
                </a:path>
              </a:pathLst>
            </a:custGeom>
            <a:gradFill>
              <a:gsLst>
                <a:gs pos="0">
                  <a:schemeClr val="accent1">
                    <a:lumMod val="60000"/>
                    <a:lumOff val="40000"/>
                    <a:alpha val="0"/>
                  </a:schemeClr>
                </a:gs>
                <a:gs pos="100000">
                  <a:schemeClr val="accent1"/>
                </a:gs>
              </a:gsLst>
              <a:lin ang="7800000" scaled="0"/>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a:solidFill>
                  <a:schemeClr val="tx1"/>
                </a:solidFill>
              </a:endParaRPr>
            </a:p>
          </p:txBody>
        </p:sp>
      </p:grpSp>
    </p:spTree>
    <p:extLst>
      <p:ext uri="{BB962C8B-B14F-4D97-AF65-F5344CB8AC3E}">
        <p14:creationId xmlns:p14="http://schemas.microsoft.com/office/powerpoint/2010/main" val="4052557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3831938" cy="6860734"/>
            <a:chOff x="-2" y="1"/>
            <a:chExt cx="13831938"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412949" y="179839"/>
              <a:ext cx="13418987" cy="4046917"/>
              <a:chOff x="412949" y="179839"/>
              <a:chExt cx="13418987" cy="4046917"/>
            </a:xfrm>
          </p:grpSpPr>
          <p:grpSp>
            <p:nvGrpSpPr>
              <p:cNvPr id="5" name="组合 4">
                <a:extLst>
                  <a:ext uri="{FF2B5EF4-FFF2-40B4-BE49-F238E27FC236}">
                    <a16:creationId xmlns:a16="http://schemas.microsoft.com/office/drawing/2014/main" id="{DF9C78F1-3607-8A96-70B8-0BCFF58C1CD4}"/>
                  </a:ext>
                </a:extLst>
              </p:cNvPr>
              <p:cNvGrpSpPr/>
              <p:nvPr/>
            </p:nvGrpSpPr>
            <p:grpSpPr>
              <a:xfrm>
                <a:off x="412949" y="595920"/>
                <a:ext cx="11290415" cy="3630836"/>
                <a:chOff x="176848" y="-1188413"/>
                <a:chExt cx="11290415" cy="3630836"/>
              </a:xfrm>
            </p:grpSpPr>
            <p:sp>
              <p:nvSpPr>
                <p:cNvPr id="9" name="文本框 8">
                  <a:extLst>
                    <a:ext uri="{FF2B5EF4-FFF2-40B4-BE49-F238E27FC236}">
                      <a16:creationId xmlns:a16="http://schemas.microsoft.com/office/drawing/2014/main" id="{17BF8D18-7453-EDBA-3AE8-410922AED8D0}"/>
                    </a:ext>
                  </a:extLst>
                </p:cNvPr>
                <p:cNvSpPr txBox="1"/>
                <p:nvPr/>
              </p:nvSpPr>
              <p:spPr>
                <a:xfrm>
                  <a:off x="176848" y="-1188413"/>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02</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978015" y="-1165967"/>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回归模型对比</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9024124" y="179839"/>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模型选择</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graphicFrame>
        <p:nvGraphicFramePr>
          <p:cNvPr id="19" name="表格 18">
            <a:extLst>
              <a:ext uri="{FF2B5EF4-FFF2-40B4-BE49-F238E27FC236}">
                <a16:creationId xmlns:a16="http://schemas.microsoft.com/office/drawing/2014/main" id="{EE75C6B9-753E-08DE-CA01-585E89850B0A}"/>
              </a:ext>
            </a:extLst>
          </p:cNvPr>
          <p:cNvGraphicFramePr>
            <a:graphicFrameLocks noGrp="1"/>
          </p:cNvGraphicFramePr>
          <p:nvPr>
            <p:extLst>
              <p:ext uri="{D42A27DB-BD31-4B8C-83A1-F6EECF244321}">
                <p14:modId xmlns:p14="http://schemas.microsoft.com/office/powerpoint/2010/main" val="3763386943"/>
              </p:ext>
            </p:extLst>
          </p:nvPr>
        </p:nvGraphicFramePr>
        <p:xfrm>
          <a:off x="488636" y="1462785"/>
          <a:ext cx="7157069" cy="4687981"/>
        </p:xfrm>
        <a:graphic>
          <a:graphicData uri="http://schemas.openxmlformats.org/drawingml/2006/table">
            <a:tbl>
              <a:tblPr firstRow="1" firstCol="1" bandRow="1">
                <a:tableStyleId>{5C22544A-7EE6-4342-B048-85BDC9FD1C3A}</a:tableStyleId>
              </a:tblPr>
              <a:tblGrid>
                <a:gridCol w="2248709">
                  <a:extLst>
                    <a:ext uri="{9D8B030D-6E8A-4147-A177-3AD203B41FA5}">
                      <a16:colId xmlns:a16="http://schemas.microsoft.com/office/drawing/2014/main" val="3882893379"/>
                    </a:ext>
                  </a:extLst>
                </a:gridCol>
                <a:gridCol w="4908360">
                  <a:extLst>
                    <a:ext uri="{9D8B030D-6E8A-4147-A177-3AD203B41FA5}">
                      <a16:colId xmlns:a16="http://schemas.microsoft.com/office/drawing/2014/main" val="811322139"/>
                    </a:ext>
                  </a:extLst>
                </a:gridCol>
              </a:tblGrid>
              <a:tr h="299611">
                <a:tc>
                  <a:txBody>
                    <a:bodyPr/>
                    <a:lstStyle/>
                    <a:p>
                      <a:pPr algn="ctr">
                        <a:lnSpc>
                          <a:spcPct val="120000"/>
                        </a:lnSpc>
                      </a:pPr>
                      <a:r>
                        <a:rPr lang="zh-CN" sz="1100" kern="100">
                          <a:effectLst/>
                        </a:rPr>
                        <a:t>回归模型</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原理</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42539226"/>
                  </a:ext>
                </a:extLst>
              </a:tr>
              <a:tr h="626910">
                <a:tc>
                  <a:txBody>
                    <a:bodyPr/>
                    <a:lstStyle/>
                    <a:p>
                      <a:pPr algn="ctr">
                        <a:lnSpc>
                          <a:spcPct val="120000"/>
                        </a:lnSpc>
                      </a:pPr>
                      <a:r>
                        <a:rPr lang="zh-CN" sz="1100" kern="100">
                          <a:effectLst/>
                        </a:rPr>
                        <a:t>线性回归</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通过拟合一个线性方程来建立因变量和自变量之间的关系，最小化预测值与实际值之间的误差。</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958961797"/>
                  </a:ext>
                </a:extLst>
              </a:tr>
              <a:tr h="626910">
                <a:tc>
                  <a:txBody>
                    <a:bodyPr/>
                    <a:lstStyle/>
                    <a:p>
                      <a:pPr algn="ctr">
                        <a:lnSpc>
                          <a:spcPct val="120000"/>
                        </a:lnSpc>
                      </a:pPr>
                      <a:r>
                        <a:rPr lang="zh-CN" sz="1100" kern="100">
                          <a:effectLst/>
                        </a:rPr>
                        <a:t>岭回归</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在普通最小二乘法的基础上，引入</a:t>
                      </a:r>
                      <a:r>
                        <a:rPr lang="en-US" sz="1100" kern="100">
                          <a:effectLst/>
                        </a:rPr>
                        <a:t> L2 </a:t>
                      </a:r>
                      <a:r>
                        <a:rPr lang="zh-CN" sz="1100" kern="100">
                          <a:effectLst/>
                        </a:rPr>
                        <a:t>正则化项，通过调节正则化参数（岭参数）来平衡模型的复杂度和拟合能力。</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76791748"/>
                  </a:ext>
                </a:extLst>
              </a:tr>
              <a:tr h="626910">
                <a:tc>
                  <a:txBody>
                    <a:bodyPr/>
                    <a:lstStyle/>
                    <a:p>
                      <a:pPr algn="ctr">
                        <a:lnSpc>
                          <a:spcPct val="120000"/>
                        </a:lnSpc>
                      </a:pPr>
                      <a:r>
                        <a:rPr lang="zh-CN" sz="1100" kern="100">
                          <a:effectLst/>
                        </a:rPr>
                        <a:t>决策树</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选择最佳特征和分裂点来构建树，每个叶节点代表一个预测结果。</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12982226"/>
                  </a:ext>
                </a:extLst>
              </a:tr>
              <a:tr h="626910">
                <a:tc>
                  <a:txBody>
                    <a:bodyPr/>
                    <a:lstStyle/>
                    <a:p>
                      <a:pPr algn="ctr">
                        <a:lnSpc>
                          <a:spcPct val="120000"/>
                        </a:lnSpc>
                      </a:pPr>
                      <a:r>
                        <a:rPr lang="zh-CN" sz="1100" kern="100">
                          <a:effectLst/>
                        </a:rPr>
                        <a:t>随机森林</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随机选择特征和样本来构建多棵决策树，并通过投票或平均来提升预测结果的稳定性和准确性。</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7161796"/>
                  </a:ext>
                </a:extLst>
              </a:tr>
              <a:tr h="626910">
                <a:tc>
                  <a:txBody>
                    <a:bodyPr/>
                    <a:lstStyle/>
                    <a:p>
                      <a:pPr algn="ctr">
                        <a:lnSpc>
                          <a:spcPct val="120000"/>
                        </a:lnSpc>
                      </a:pPr>
                      <a:r>
                        <a:rPr lang="zh-CN" sz="1100" kern="100">
                          <a:effectLst/>
                        </a:rPr>
                        <a:t>支持向量机</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在特征空间中找到最大间隔超平面来进行分类或回归，同时可以应用核技巧处理非线性问题。</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687891876"/>
                  </a:ext>
                </a:extLst>
              </a:tr>
              <a:tr h="626910">
                <a:tc>
                  <a:txBody>
                    <a:bodyPr/>
                    <a:lstStyle/>
                    <a:p>
                      <a:pPr algn="ctr">
                        <a:lnSpc>
                          <a:spcPct val="120000"/>
                        </a:lnSpc>
                      </a:pPr>
                      <a:r>
                        <a:rPr lang="zh-CN" sz="1100" kern="100">
                          <a:effectLst/>
                        </a:rPr>
                        <a:t>神经网络回归</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a:effectLst/>
                        </a:rPr>
                        <a:t>用前向传播和反向传播算法来调整网络中的权重和偏置，以最小化预测值与实际值之间的误差。</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404273986"/>
                  </a:ext>
                </a:extLst>
              </a:tr>
              <a:tr h="626910">
                <a:tc>
                  <a:txBody>
                    <a:bodyPr/>
                    <a:lstStyle/>
                    <a:p>
                      <a:pPr algn="ctr">
                        <a:lnSpc>
                          <a:spcPct val="120000"/>
                        </a:lnSpc>
                      </a:pPr>
                      <a:r>
                        <a:rPr lang="zh-CN" sz="1100" kern="100">
                          <a:effectLst/>
                        </a:rPr>
                        <a:t>基于贝叶斯的线性回归</a:t>
                      </a:r>
                      <a:endParaRPr lang="zh-CN" sz="110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20000"/>
                        </a:lnSpc>
                      </a:pPr>
                      <a:r>
                        <a:rPr lang="zh-CN" sz="1100" kern="100" dirty="0">
                          <a:effectLst/>
                        </a:rPr>
                        <a:t>用贝叶斯推断来估计模型参数，利用先验概率和后验概率来更新模型参数</a:t>
                      </a:r>
                      <a:endParaRPr lang="zh-CN"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32732467"/>
                  </a:ext>
                </a:extLst>
              </a:tr>
            </a:tbl>
          </a:graphicData>
        </a:graphic>
      </p:graphicFrame>
      <p:pic>
        <p:nvPicPr>
          <p:cNvPr id="20" name="图片 19" descr="手机屏幕截图&#10;&#10;描述已自动生成">
            <a:extLst>
              <a:ext uri="{FF2B5EF4-FFF2-40B4-BE49-F238E27FC236}">
                <a16:creationId xmlns:a16="http://schemas.microsoft.com/office/drawing/2014/main" id="{D22BC7B1-AD3C-1FAE-D4F6-F75CF052674C}"/>
              </a:ext>
            </a:extLst>
          </p:cNvPr>
          <p:cNvPicPr>
            <a:picLocks noChangeAspect="1"/>
          </p:cNvPicPr>
          <p:nvPr/>
        </p:nvPicPr>
        <p:blipFill>
          <a:blip r:embed="rId4"/>
          <a:stretch>
            <a:fillRect/>
          </a:stretch>
        </p:blipFill>
        <p:spPr>
          <a:xfrm>
            <a:off x="7878731" y="1310385"/>
            <a:ext cx="4070350" cy="1541145"/>
          </a:xfrm>
          <a:prstGeom prst="rect">
            <a:avLst/>
          </a:prstGeom>
        </p:spPr>
      </p:pic>
      <p:pic>
        <p:nvPicPr>
          <p:cNvPr id="22" name="图片 21" descr="图形用户界面, 文本, 应用程序&#10;&#10;描述已自动生成">
            <a:extLst>
              <a:ext uri="{FF2B5EF4-FFF2-40B4-BE49-F238E27FC236}">
                <a16:creationId xmlns:a16="http://schemas.microsoft.com/office/drawing/2014/main" id="{F948D11A-2F62-37B5-A00C-BE26AF203C35}"/>
              </a:ext>
            </a:extLst>
          </p:cNvPr>
          <p:cNvPicPr>
            <a:picLocks noChangeAspect="1"/>
          </p:cNvPicPr>
          <p:nvPr/>
        </p:nvPicPr>
        <p:blipFill>
          <a:blip r:embed="rId5"/>
          <a:stretch>
            <a:fillRect/>
          </a:stretch>
        </p:blipFill>
        <p:spPr>
          <a:xfrm>
            <a:off x="7883128" y="2908013"/>
            <a:ext cx="4137025" cy="3860800"/>
          </a:xfrm>
          <a:prstGeom prst="rect">
            <a:avLst/>
          </a:prstGeom>
        </p:spPr>
      </p:pic>
    </p:spTree>
    <p:custDataLst>
      <p:tags r:id="rId1"/>
    </p:custDataLst>
    <p:extLst>
      <p:ext uri="{BB962C8B-B14F-4D97-AF65-F5344CB8AC3E}">
        <p14:creationId xmlns:p14="http://schemas.microsoft.com/office/powerpoint/2010/main" val="404087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0" y="-2734"/>
            <a:ext cx="13831938" cy="6860734"/>
            <a:chOff x="-2" y="1"/>
            <a:chExt cx="13831938"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412949" y="179839"/>
              <a:ext cx="13418987" cy="4046917"/>
              <a:chOff x="412949" y="179839"/>
              <a:chExt cx="13418987" cy="4046917"/>
            </a:xfrm>
          </p:grpSpPr>
          <p:grpSp>
            <p:nvGrpSpPr>
              <p:cNvPr id="5" name="组合 4">
                <a:extLst>
                  <a:ext uri="{FF2B5EF4-FFF2-40B4-BE49-F238E27FC236}">
                    <a16:creationId xmlns:a16="http://schemas.microsoft.com/office/drawing/2014/main" id="{DF9C78F1-3607-8A96-70B8-0BCFF58C1CD4}"/>
                  </a:ext>
                </a:extLst>
              </p:cNvPr>
              <p:cNvGrpSpPr/>
              <p:nvPr/>
            </p:nvGrpSpPr>
            <p:grpSpPr>
              <a:xfrm>
                <a:off x="412949" y="595920"/>
                <a:ext cx="11290415" cy="3630836"/>
                <a:chOff x="176848" y="-1188413"/>
                <a:chExt cx="11290415" cy="3630836"/>
              </a:xfrm>
            </p:grpSpPr>
            <p:sp>
              <p:nvSpPr>
                <p:cNvPr id="9" name="文本框 8">
                  <a:extLst>
                    <a:ext uri="{FF2B5EF4-FFF2-40B4-BE49-F238E27FC236}">
                      <a16:creationId xmlns:a16="http://schemas.microsoft.com/office/drawing/2014/main" id="{17BF8D18-7453-EDBA-3AE8-410922AED8D0}"/>
                    </a:ext>
                  </a:extLst>
                </p:cNvPr>
                <p:cNvSpPr txBox="1"/>
                <p:nvPr/>
              </p:nvSpPr>
              <p:spPr>
                <a:xfrm>
                  <a:off x="176848" y="-1188413"/>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03</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978015" y="-1165967"/>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部分预测结果</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9024124" y="179839"/>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模型选择</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sp>
        <p:nvSpPr>
          <p:cNvPr id="4" name="矩形 3">
            <a:extLst>
              <a:ext uri="{FF2B5EF4-FFF2-40B4-BE49-F238E27FC236}">
                <a16:creationId xmlns:a16="http://schemas.microsoft.com/office/drawing/2014/main" id="{E8B4F5E7-FF4F-D9F5-F344-AB054C9028F4}"/>
              </a:ext>
            </a:extLst>
          </p:cNvPr>
          <p:cNvSpPr/>
          <p:nvPr/>
        </p:nvSpPr>
        <p:spPr>
          <a:xfrm>
            <a:off x="-8650" y="4979127"/>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en-US" altLang="zh-CN" b="1" dirty="0">
                <a:solidFill>
                  <a:schemeClr val="tx1"/>
                </a:solidFill>
                <a:latin typeface="Arial" panose="020B0604020202020204" pitchFamily="34" charset="0"/>
                <a:ea typeface="微软雅黑" panose="020B0503020204020204" pitchFamily="34" charset="-122"/>
              </a:rPr>
              <a:t>One-hot</a:t>
            </a:r>
          </a:p>
        </p:txBody>
      </p:sp>
      <p:sp>
        <p:nvSpPr>
          <p:cNvPr id="6" name="矩形 5">
            <a:extLst>
              <a:ext uri="{FF2B5EF4-FFF2-40B4-BE49-F238E27FC236}">
                <a16:creationId xmlns:a16="http://schemas.microsoft.com/office/drawing/2014/main" id="{A33D6628-1B61-D4E5-12D5-5BADD8C639FE}"/>
              </a:ext>
            </a:extLst>
          </p:cNvPr>
          <p:cNvSpPr/>
          <p:nvPr/>
        </p:nvSpPr>
        <p:spPr>
          <a:xfrm>
            <a:off x="5851410" y="4957756"/>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pic>
        <p:nvPicPr>
          <p:cNvPr id="19" name="图片 18">
            <a:extLst>
              <a:ext uri="{FF2B5EF4-FFF2-40B4-BE49-F238E27FC236}">
                <a16:creationId xmlns:a16="http://schemas.microsoft.com/office/drawing/2014/main" id="{EEC4C6C9-F62F-71FE-50CD-EFEE7188FA37}"/>
              </a:ext>
            </a:extLst>
          </p:cNvPr>
          <p:cNvPicPr>
            <a:picLocks noChangeAspect="1"/>
          </p:cNvPicPr>
          <p:nvPr/>
        </p:nvPicPr>
        <p:blipFill>
          <a:blip r:embed="rId4"/>
          <a:stretch>
            <a:fillRect/>
          </a:stretch>
        </p:blipFill>
        <p:spPr>
          <a:xfrm>
            <a:off x="5980835" y="1564966"/>
            <a:ext cx="5722531" cy="3285356"/>
          </a:xfrm>
          <a:prstGeom prst="rect">
            <a:avLst/>
          </a:prstGeom>
        </p:spPr>
      </p:pic>
      <p:pic>
        <p:nvPicPr>
          <p:cNvPr id="21" name="图片 20">
            <a:extLst>
              <a:ext uri="{FF2B5EF4-FFF2-40B4-BE49-F238E27FC236}">
                <a16:creationId xmlns:a16="http://schemas.microsoft.com/office/drawing/2014/main" id="{2202F337-1359-36F7-51BD-D0D5946B74CC}"/>
              </a:ext>
            </a:extLst>
          </p:cNvPr>
          <p:cNvPicPr>
            <a:picLocks noChangeAspect="1"/>
          </p:cNvPicPr>
          <p:nvPr/>
        </p:nvPicPr>
        <p:blipFill>
          <a:blip r:embed="rId5"/>
          <a:stretch>
            <a:fillRect/>
          </a:stretch>
        </p:blipFill>
        <p:spPr>
          <a:xfrm>
            <a:off x="-448006" y="1413715"/>
            <a:ext cx="6156437" cy="3587858"/>
          </a:xfrm>
          <a:prstGeom prst="rect">
            <a:avLst/>
          </a:prstGeom>
        </p:spPr>
      </p:pic>
    </p:spTree>
    <p:custDataLst>
      <p:tags r:id="rId1"/>
    </p:custDataLst>
    <p:extLst>
      <p:ext uri="{BB962C8B-B14F-4D97-AF65-F5344CB8AC3E}">
        <p14:creationId xmlns:p14="http://schemas.microsoft.com/office/powerpoint/2010/main" val="1196915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四</a:t>
            </a:r>
            <a:r>
              <a:rPr lang="zh-CN" altLang="en-US" b="1" dirty="0"/>
              <a:t>、</a:t>
            </a:r>
            <a:r>
              <a:rPr lang="zh-CN" altLang="en-US" dirty="0"/>
              <a:t>模型评估</a:t>
            </a:r>
            <a:endParaRPr lang="en-US" dirty="0"/>
          </a:p>
        </p:txBody>
      </p:sp>
      <p:sp>
        <p:nvSpPr>
          <p:cNvPr id="25" name="文本占位符 24"/>
          <p:cNvSpPr>
            <a:spLocks noGrp="1"/>
          </p:cNvSpPr>
          <p:nvPr>
            <p:ph type="body" sz="quarter" idx="1" hasCustomPrompt="1"/>
          </p:nvPr>
        </p:nvSpPr>
        <p:spPr/>
        <p:txBody>
          <a:bodyPr/>
          <a:lstStyle/>
          <a:p>
            <a:r>
              <a:rPr lang="zh-CN" altLang="en-US" dirty="0"/>
              <a:t>评价指标、结果对比</a:t>
            </a:r>
            <a:endParaRPr lang="en-US" dirty="0"/>
          </a:p>
        </p:txBody>
      </p:sp>
    </p:spTree>
    <p:extLst>
      <p:ext uri="{BB962C8B-B14F-4D97-AF65-F5344CB8AC3E}">
        <p14:creationId xmlns:p14="http://schemas.microsoft.com/office/powerpoint/2010/main" val="1958523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3831938" cy="6860734"/>
            <a:chOff x="-2" y="1"/>
            <a:chExt cx="13831938"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412949" y="179839"/>
              <a:ext cx="13418987" cy="4046917"/>
              <a:chOff x="412949" y="179839"/>
              <a:chExt cx="13418987" cy="4046917"/>
            </a:xfrm>
          </p:grpSpPr>
          <p:grpSp>
            <p:nvGrpSpPr>
              <p:cNvPr id="5" name="组合 4">
                <a:extLst>
                  <a:ext uri="{FF2B5EF4-FFF2-40B4-BE49-F238E27FC236}">
                    <a16:creationId xmlns:a16="http://schemas.microsoft.com/office/drawing/2014/main" id="{DF9C78F1-3607-8A96-70B8-0BCFF58C1CD4}"/>
                  </a:ext>
                </a:extLst>
              </p:cNvPr>
              <p:cNvGrpSpPr/>
              <p:nvPr/>
            </p:nvGrpSpPr>
            <p:grpSpPr>
              <a:xfrm>
                <a:off x="412949" y="595920"/>
                <a:ext cx="11290415" cy="3630836"/>
                <a:chOff x="176848" y="-1188413"/>
                <a:chExt cx="11290415" cy="3630836"/>
              </a:xfrm>
            </p:grpSpPr>
            <p:sp>
              <p:nvSpPr>
                <p:cNvPr id="9" name="文本框 8">
                  <a:extLst>
                    <a:ext uri="{FF2B5EF4-FFF2-40B4-BE49-F238E27FC236}">
                      <a16:creationId xmlns:a16="http://schemas.microsoft.com/office/drawing/2014/main" id="{17BF8D18-7453-EDBA-3AE8-410922AED8D0}"/>
                    </a:ext>
                  </a:extLst>
                </p:cNvPr>
                <p:cNvSpPr txBox="1"/>
                <p:nvPr/>
              </p:nvSpPr>
              <p:spPr>
                <a:xfrm>
                  <a:off x="176848" y="-1188413"/>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01</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1041977" y="-1143520"/>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计算均方误差（</a:t>
                  </a:r>
                  <a:r>
                    <a:rPr kumimoji="1" lang="en-US" altLang="zh-CN" b="1" dirty="0">
                      <a:solidFill>
                        <a:schemeClr val="tx1"/>
                      </a:solidFill>
                      <a:latin typeface="Arial" panose="020B0604020202020204" pitchFamily="34" charset="0"/>
                      <a:ea typeface="微软雅黑" panose="020B0503020204020204" pitchFamily="34" charset="-122"/>
                    </a:rPr>
                    <a:t>MSE</a:t>
                  </a:r>
                  <a:r>
                    <a:rPr kumimoji="1" lang="zh-CN" altLang="en-US" b="1" dirty="0">
                      <a:solidFill>
                        <a:schemeClr val="tx1"/>
                      </a:solidFill>
                      <a:latin typeface="Arial" panose="020B0604020202020204" pitchFamily="34" charset="0"/>
                      <a:ea typeface="微软雅黑" panose="020B0503020204020204" pitchFamily="34" charset="-122"/>
                    </a:rPr>
                    <a:t>、</a:t>
                  </a:r>
                  <a:r>
                    <a:rPr kumimoji="1" lang="en-US" altLang="zh-CN" b="1" dirty="0">
                      <a:solidFill>
                        <a:schemeClr val="tx1"/>
                      </a:solidFill>
                      <a:latin typeface="Arial" panose="020B0604020202020204" pitchFamily="34" charset="0"/>
                      <a:ea typeface="微软雅黑" panose="020B0503020204020204" pitchFamily="34" charset="-122"/>
                    </a:rPr>
                    <a:t>RMSE</a:t>
                  </a:r>
                  <a:r>
                    <a:rPr kumimoji="1" lang="zh-CN" altLang="en-US" b="1" dirty="0">
                      <a:solidFill>
                        <a:schemeClr val="tx1"/>
                      </a:solidFill>
                      <a:latin typeface="Arial" panose="020B0604020202020204" pitchFamily="34" charset="0"/>
                      <a:ea typeface="微软雅黑" panose="020B0503020204020204" pitchFamily="34" charset="-122"/>
                    </a:rPr>
                    <a:t>、</a:t>
                  </a:r>
                  <a:r>
                    <a:rPr kumimoji="1" lang="en-US" altLang="zh-CN" b="1" dirty="0">
                      <a:solidFill>
                        <a:schemeClr val="tx1"/>
                      </a:solidFill>
                      <a:latin typeface="Arial" panose="020B0604020202020204" pitchFamily="34" charset="0"/>
                      <a:ea typeface="微软雅黑" panose="020B0503020204020204" pitchFamily="34" charset="-122"/>
                    </a:rPr>
                    <a:t>MAE</a:t>
                  </a:r>
                  <a:r>
                    <a:rPr kumimoji="1" lang="zh-CN" altLang="en-US" b="1" dirty="0">
                      <a:solidFill>
                        <a:schemeClr val="tx1"/>
                      </a:solidFill>
                      <a:latin typeface="Arial" panose="020B0604020202020204" pitchFamily="34" charset="0"/>
                      <a:ea typeface="微软雅黑" panose="020B0503020204020204" pitchFamily="34" charset="-122"/>
                    </a:rPr>
                    <a:t>、</a:t>
                  </a:r>
                  <a:r>
                    <a:rPr kumimoji="1" lang="en-US" altLang="zh-CN" b="1" dirty="0">
                      <a:solidFill>
                        <a:schemeClr val="tx1"/>
                      </a:solidFill>
                      <a:latin typeface="Arial" panose="020B0604020202020204" pitchFamily="34" charset="0"/>
                      <a:ea typeface="微软雅黑" panose="020B0503020204020204" pitchFamily="34" charset="-122"/>
                    </a:rPr>
                    <a:t>R2)</a:t>
                  </a: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9024124" y="179839"/>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评价指标</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7" name="图片 6">
            <a:extLst>
              <a:ext uri="{FF2B5EF4-FFF2-40B4-BE49-F238E27FC236}">
                <a16:creationId xmlns:a16="http://schemas.microsoft.com/office/drawing/2014/main" id="{16F32EA9-5E95-766F-7030-3FDA56C7A61D}"/>
              </a:ext>
            </a:extLst>
          </p:cNvPr>
          <p:cNvPicPr>
            <a:picLocks noChangeAspect="1"/>
          </p:cNvPicPr>
          <p:nvPr/>
        </p:nvPicPr>
        <p:blipFill>
          <a:blip r:embed="rId4"/>
          <a:stretch>
            <a:fillRect/>
          </a:stretch>
        </p:blipFill>
        <p:spPr>
          <a:xfrm>
            <a:off x="167504" y="1776732"/>
            <a:ext cx="5298270" cy="4312469"/>
          </a:xfrm>
          <a:prstGeom prst="rect">
            <a:avLst/>
          </a:prstGeom>
        </p:spPr>
      </p:pic>
      <p:pic>
        <p:nvPicPr>
          <p:cNvPr id="20" name="图片 19">
            <a:extLst>
              <a:ext uri="{FF2B5EF4-FFF2-40B4-BE49-F238E27FC236}">
                <a16:creationId xmlns:a16="http://schemas.microsoft.com/office/drawing/2014/main" id="{4DA2E3FB-0CF0-99A4-908A-CF432D824A99}"/>
              </a:ext>
            </a:extLst>
          </p:cNvPr>
          <p:cNvPicPr>
            <a:picLocks noChangeAspect="1"/>
          </p:cNvPicPr>
          <p:nvPr/>
        </p:nvPicPr>
        <p:blipFill>
          <a:blip r:embed="rId5"/>
          <a:stretch>
            <a:fillRect/>
          </a:stretch>
        </p:blipFill>
        <p:spPr>
          <a:xfrm>
            <a:off x="167504" y="1462362"/>
            <a:ext cx="4982270" cy="314369"/>
          </a:xfrm>
          <a:prstGeom prst="rect">
            <a:avLst/>
          </a:prstGeom>
        </p:spPr>
      </p:pic>
    </p:spTree>
    <p:custDataLst>
      <p:tags r:id="rId1"/>
    </p:custDataLst>
    <p:extLst>
      <p:ext uri="{BB962C8B-B14F-4D97-AF65-F5344CB8AC3E}">
        <p14:creationId xmlns:p14="http://schemas.microsoft.com/office/powerpoint/2010/main" val="3989642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3831938" cy="6860734"/>
            <a:chOff x="-2" y="1"/>
            <a:chExt cx="13831938"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189089" y="115980"/>
              <a:ext cx="13642847" cy="4110776"/>
              <a:chOff x="189089" y="115980"/>
              <a:chExt cx="13642847" cy="4110776"/>
            </a:xfrm>
          </p:grpSpPr>
          <p:grpSp>
            <p:nvGrpSpPr>
              <p:cNvPr id="5" name="组合 4">
                <a:extLst>
                  <a:ext uri="{FF2B5EF4-FFF2-40B4-BE49-F238E27FC236}">
                    <a16:creationId xmlns:a16="http://schemas.microsoft.com/office/drawing/2014/main" id="{DF9C78F1-3607-8A96-70B8-0BCFF58C1CD4}"/>
                  </a:ext>
                </a:extLst>
              </p:cNvPr>
              <p:cNvGrpSpPr/>
              <p:nvPr/>
            </p:nvGrpSpPr>
            <p:grpSpPr>
              <a:xfrm>
                <a:off x="189089" y="115980"/>
                <a:ext cx="11514275" cy="4110776"/>
                <a:chOff x="-47012" y="-1668353"/>
                <a:chExt cx="11514275" cy="4110776"/>
              </a:xfrm>
            </p:grpSpPr>
            <p:sp>
              <p:nvSpPr>
                <p:cNvPr id="9" name="文本框 8">
                  <a:extLst>
                    <a:ext uri="{FF2B5EF4-FFF2-40B4-BE49-F238E27FC236}">
                      <a16:creationId xmlns:a16="http://schemas.microsoft.com/office/drawing/2014/main" id="{17BF8D18-7453-EDBA-3AE8-410922AED8D0}"/>
                    </a:ext>
                  </a:extLst>
                </p:cNvPr>
                <p:cNvSpPr txBox="1"/>
                <p:nvPr/>
              </p:nvSpPr>
              <p:spPr>
                <a:xfrm>
                  <a:off x="-47012" y="-1616824"/>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02</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560714" y="-1668353"/>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计算均方误差（</a:t>
                  </a:r>
                  <a:r>
                    <a:rPr kumimoji="1" lang="en-US" altLang="zh-CN" b="1" dirty="0">
                      <a:solidFill>
                        <a:schemeClr val="tx1"/>
                      </a:solidFill>
                      <a:latin typeface="Arial" panose="020B0604020202020204" pitchFamily="34" charset="0"/>
                      <a:ea typeface="微软雅黑" panose="020B0503020204020204" pitchFamily="34" charset="-122"/>
                    </a:rPr>
                    <a:t>MSE</a:t>
                  </a:r>
                  <a:r>
                    <a:rPr kumimoji="1" lang="zh-CN" altLang="en-US" b="1" dirty="0">
                      <a:solidFill>
                        <a:schemeClr val="tx1"/>
                      </a:solidFill>
                      <a:latin typeface="Arial" panose="020B0604020202020204" pitchFamily="34" charset="0"/>
                      <a:ea typeface="微软雅黑" panose="020B0503020204020204" pitchFamily="34" charset="-122"/>
                    </a:rPr>
                    <a:t>、</a:t>
                  </a:r>
                  <a:r>
                    <a:rPr kumimoji="1" lang="en-US" altLang="zh-CN" b="1" dirty="0">
                      <a:solidFill>
                        <a:schemeClr val="tx1"/>
                      </a:solidFill>
                      <a:latin typeface="Arial" panose="020B0604020202020204" pitchFamily="34" charset="0"/>
                      <a:ea typeface="微软雅黑" panose="020B0503020204020204" pitchFamily="34" charset="-122"/>
                    </a:rPr>
                    <a:t>RMSE</a:t>
                  </a:r>
                  <a:r>
                    <a:rPr kumimoji="1" lang="zh-CN" altLang="en-US" b="1" dirty="0">
                      <a:solidFill>
                        <a:schemeClr val="tx1"/>
                      </a:solidFill>
                      <a:latin typeface="Arial" panose="020B0604020202020204" pitchFamily="34" charset="0"/>
                      <a:ea typeface="微软雅黑" panose="020B0503020204020204" pitchFamily="34" charset="-122"/>
                    </a:rPr>
                    <a:t>、</a:t>
                  </a:r>
                  <a:r>
                    <a:rPr kumimoji="1" lang="en-US" altLang="zh-CN" b="1" dirty="0">
                      <a:solidFill>
                        <a:schemeClr val="tx1"/>
                      </a:solidFill>
                      <a:latin typeface="Arial" panose="020B0604020202020204" pitchFamily="34" charset="0"/>
                      <a:ea typeface="微软雅黑" panose="020B0503020204020204" pitchFamily="34" charset="-122"/>
                    </a:rPr>
                    <a:t>MAE</a:t>
                  </a:r>
                  <a:r>
                    <a:rPr kumimoji="1" lang="zh-CN" altLang="en-US" b="1" dirty="0">
                      <a:solidFill>
                        <a:schemeClr val="tx1"/>
                      </a:solidFill>
                      <a:latin typeface="Arial" panose="020B0604020202020204" pitchFamily="34" charset="0"/>
                      <a:ea typeface="微软雅黑" panose="020B0503020204020204" pitchFamily="34" charset="-122"/>
                    </a:rPr>
                    <a:t>、</a:t>
                  </a:r>
                  <a:r>
                    <a:rPr kumimoji="1" lang="en-US" altLang="zh-CN" b="1" dirty="0">
                      <a:solidFill>
                        <a:schemeClr val="tx1"/>
                      </a:solidFill>
                      <a:latin typeface="Arial" panose="020B0604020202020204" pitchFamily="34" charset="0"/>
                      <a:ea typeface="微软雅黑" panose="020B0503020204020204" pitchFamily="34" charset="-122"/>
                    </a:rPr>
                    <a:t>R2)</a:t>
                  </a: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9024124" y="179839"/>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评价指标</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sp>
        <p:nvSpPr>
          <p:cNvPr id="3" name="Rectangle 1">
            <a:extLst>
              <a:ext uri="{FF2B5EF4-FFF2-40B4-BE49-F238E27FC236}">
                <a16:creationId xmlns:a16="http://schemas.microsoft.com/office/drawing/2014/main" id="{CC777D61-0453-D852-5914-93FD8A597D32}"/>
              </a:ext>
            </a:extLst>
          </p:cNvPr>
          <p:cNvSpPr>
            <a:spLocks noChangeArrowheads="1"/>
          </p:cNvSpPr>
          <p:nvPr/>
        </p:nvSpPr>
        <p:spPr bwMode="auto">
          <a:xfrm>
            <a:off x="796815" y="697342"/>
            <a:ext cx="200247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dirty="0">
                <a:ln>
                  <a:noFill/>
                </a:ln>
                <a:effectLst/>
                <a:latin typeface="Calibri" panose="020F0502020204030204" pitchFamily="34" charset="0"/>
                <a:ea typeface="宋体" panose="02010600030101010101" pitchFamily="2" charset="-122"/>
                <a:cs typeface="Calibri" panose="020F0502020204030204" pitchFamily="34" charset="0"/>
              </a:rPr>
              <a:t>表</a:t>
            </a:r>
            <a:r>
              <a:rPr kumimoji="0" lang="en-US" altLang="zh-CN" sz="900" b="1" i="0" u="none" strike="noStrike" cap="none" normalizeH="0" baseline="0" dirty="0">
                <a:ln>
                  <a:noFill/>
                </a:ln>
                <a:effectLst/>
                <a:latin typeface="Calibri" panose="020F0502020204030204" pitchFamily="34" charset="0"/>
                <a:ea typeface="宋体" panose="02010600030101010101" pitchFamily="2" charset="-122"/>
                <a:cs typeface="Calibri" panose="020F0502020204030204" pitchFamily="34" charset="0"/>
              </a:rPr>
              <a:t>3</a:t>
            </a:r>
            <a:r>
              <a:rPr kumimoji="0" lang="zh-CN" altLang="en-US" sz="900" b="1" i="0" u="none" strike="noStrike" cap="none" normalizeH="0" baseline="0" dirty="0">
                <a:ln>
                  <a:noFill/>
                </a:ln>
                <a:effectLst/>
                <a:latin typeface="Calibri" panose="020F0502020204030204" pitchFamily="34" charset="0"/>
                <a:ea typeface="宋体" panose="02010600030101010101" pitchFamily="2" charset="-122"/>
                <a:cs typeface="Calibri" panose="020F0502020204030204" pitchFamily="34" charset="0"/>
              </a:rPr>
              <a:t>：评价指标计算结果（</a:t>
            </a:r>
            <a:r>
              <a:rPr kumimoji="0" lang="en-US" altLang="zh-CN" sz="900" b="1" i="0" u="none" strike="noStrike" cap="none" normalizeH="0" baseline="0" dirty="0">
                <a:ln>
                  <a:noFill/>
                </a:ln>
                <a:effectLst/>
                <a:latin typeface="Calibri" panose="020F0502020204030204" pitchFamily="34" charset="0"/>
                <a:ea typeface="宋体" panose="02010600030101010101" pitchFamily="2" charset="-122"/>
                <a:cs typeface="Calibri" panose="020F0502020204030204" pitchFamily="34" charset="0"/>
              </a:rPr>
              <a:t>one-hot</a:t>
            </a:r>
            <a:r>
              <a:rPr kumimoji="0" lang="zh-CN" altLang="en-US" sz="900" b="1" i="0" u="none" strike="noStrike" cap="none" normalizeH="0" baseline="0" dirty="0">
                <a:ln>
                  <a:noFill/>
                </a:ln>
                <a:effectLst/>
                <a:latin typeface="Calibri" panose="020F0502020204030204" pitchFamily="34" charset="0"/>
                <a:ea typeface="宋体" panose="02010600030101010101" pitchFamily="2" charset="-122"/>
                <a:cs typeface="Calibri" panose="020F0502020204030204" pitchFamily="34" charset="0"/>
              </a:rPr>
              <a:t>）</a:t>
            </a:r>
            <a:endParaRPr kumimoji="0" lang="zh-CN" altLang="en-US" sz="1800" b="1"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45D04695-98BF-742E-AAD1-ED48F4AC0487}"/>
              </a:ext>
            </a:extLst>
          </p:cNvPr>
          <p:cNvSpPr>
            <a:spLocks noChangeArrowheads="1"/>
          </p:cNvSpPr>
          <p:nvPr/>
        </p:nvSpPr>
        <p:spPr bwMode="auto">
          <a:xfrm>
            <a:off x="488636" y="3737793"/>
            <a:ext cx="208903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表</a:t>
            </a:r>
            <a:r>
              <a:rPr kumimoji="0" lang="en-US" altLang="zh-CN" sz="900" b="0" i="0" u="none" strike="noStrike" cap="none" normalizeH="0" baseline="0" dirty="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4</a:t>
            </a:r>
            <a:r>
              <a:rPr kumimoji="0" lang="zh-CN" altLang="en-US" sz="900" b="0" i="0" u="none" strike="noStrike" cap="none" normalizeH="0" baseline="0" dirty="0">
                <a:ln>
                  <a:noFill/>
                </a:ln>
                <a:solidFill>
                  <a:schemeClr val="bg1"/>
                </a:solidFill>
                <a:effectLst/>
                <a:latin typeface="Calibri" panose="020F0502020204030204" pitchFamily="34" charset="0"/>
                <a:ea typeface="宋体" panose="02010600030101010101" pitchFamily="2" charset="-122"/>
                <a:cs typeface="Calibri" panose="020F0502020204030204" pitchFamily="34" charset="0"/>
              </a:rPr>
              <a:t>：评价指标计算结果（手动编码）</a:t>
            </a:r>
            <a:endParaRPr kumimoji="0" lang="zh-CN" altLang="en-US" sz="1800" b="0" i="0" u="none" strike="noStrike" cap="none" normalizeH="0" baseline="0" dirty="0">
              <a:ln>
                <a:noFill/>
              </a:ln>
              <a:solidFill>
                <a:schemeClr val="bg1"/>
              </a:solidFill>
              <a:effectLst/>
              <a:latin typeface="Arial" panose="020B0604020202020204" pitchFamily="34" charset="0"/>
            </a:endParaRPr>
          </a:p>
        </p:txBody>
      </p:sp>
      <p:graphicFrame>
        <p:nvGraphicFramePr>
          <p:cNvPr id="8" name="表格 7">
            <a:extLst>
              <a:ext uri="{FF2B5EF4-FFF2-40B4-BE49-F238E27FC236}">
                <a16:creationId xmlns:a16="http://schemas.microsoft.com/office/drawing/2014/main" id="{90623173-BA91-D7DE-1157-EB88BBEE88BD}"/>
              </a:ext>
            </a:extLst>
          </p:cNvPr>
          <p:cNvGraphicFramePr>
            <a:graphicFrameLocks noGrp="1"/>
          </p:cNvGraphicFramePr>
          <p:nvPr>
            <p:extLst>
              <p:ext uri="{D42A27DB-BD31-4B8C-83A1-F6EECF244321}">
                <p14:modId xmlns:p14="http://schemas.microsoft.com/office/powerpoint/2010/main" val="1452972707"/>
              </p:ext>
            </p:extLst>
          </p:nvPr>
        </p:nvGraphicFramePr>
        <p:xfrm>
          <a:off x="796815" y="1031791"/>
          <a:ext cx="10224111" cy="2602382"/>
        </p:xfrm>
        <a:graphic>
          <a:graphicData uri="http://schemas.openxmlformats.org/drawingml/2006/table">
            <a:tbl>
              <a:tblPr firstRow="1" firstCol="1" bandRow="1">
                <a:tableStyleId>{5C22544A-7EE6-4342-B048-85BDC9FD1C3A}</a:tableStyleId>
              </a:tblPr>
              <a:tblGrid>
                <a:gridCol w="2044343">
                  <a:extLst>
                    <a:ext uri="{9D8B030D-6E8A-4147-A177-3AD203B41FA5}">
                      <a16:colId xmlns:a16="http://schemas.microsoft.com/office/drawing/2014/main" val="2151084458"/>
                    </a:ext>
                  </a:extLst>
                </a:gridCol>
                <a:gridCol w="2044343">
                  <a:extLst>
                    <a:ext uri="{9D8B030D-6E8A-4147-A177-3AD203B41FA5}">
                      <a16:colId xmlns:a16="http://schemas.microsoft.com/office/drawing/2014/main" val="2264166235"/>
                    </a:ext>
                  </a:extLst>
                </a:gridCol>
                <a:gridCol w="2044343">
                  <a:extLst>
                    <a:ext uri="{9D8B030D-6E8A-4147-A177-3AD203B41FA5}">
                      <a16:colId xmlns:a16="http://schemas.microsoft.com/office/drawing/2014/main" val="3808708392"/>
                    </a:ext>
                  </a:extLst>
                </a:gridCol>
                <a:gridCol w="2045541">
                  <a:extLst>
                    <a:ext uri="{9D8B030D-6E8A-4147-A177-3AD203B41FA5}">
                      <a16:colId xmlns:a16="http://schemas.microsoft.com/office/drawing/2014/main" val="776151250"/>
                    </a:ext>
                  </a:extLst>
                </a:gridCol>
                <a:gridCol w="2045541">
                  <a:extLst>
                    <a:ext uri="{9D8B030D-6E8A-4147-A177-3AD203B41FA5}">
                      <a16:colId xmlns:a16="http://schemas.microsoft.com/office/drawing/2014/main" val="3900103642"/>
                    </a:ext>
                  </a:extLst>
                </a:gridCol>
              </a:tblGrid>
              <a:tr h="293462">
                <a:tc>
                  <a:txBody>
                    <a:bodyPr/>
                    <a:lstStyle/>
                    <a:p>
                      <a:pPr algn="ctr">
                        <a:lnSpc>
                          <a:spcPct val="150000"/>
                        </a:lnSpc>
                      </a:pPr>
                      <a:r>
                        <a:rPr lang="zh-CN" sz="1400" kern="100" dirty="0">
                          <a:effectLst/>
                        </a:rPr>
                        <a:t>模型</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100" dirty="0">
                          <a:effectLst/>
                        </a:rPr>
                        <a:t>MSE</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100">
                          <a:effectLst/>
                        </a:rPr>
                        <a:t>RMSE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100">
                          <a:effectLst/>
                        </a:rPr>
                        <a:t>MAE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100">
                          <a:effectLst/>
                        </a:rPr>
                        <a:t>R2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47249871"/>
                  </a:ext>
                </a:extLst>
              </a:tr>
              <a:tr h="230312">
                <a:tc>
                  <a:txBody>
                    <a:bodyPr/>
                    <a:lstStyle/>
                    <a:p>
                      <a:pPr algn="ctr">
                        <a:lnSpc>
                          <a:spcPct val="150000"/>
                        </a:lnSpc>
                      </a:pPr>
                      <a:r>
                        <a:rPr lang="zh-CN" sz="1050" kern="100">
                          <a:effectLst/>
                        </a:rPr>
                        <a:t>线性回归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96110.73</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310.0173</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172.6633</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0.451273</a:t>
                      </a:r>
                    </a:p>
                  </a:txBody>
                  <a:tcPr marL="6350" marR="6350" marT="6350" marB="0" anchor="b"/>
                </a:tc>
                <a:extLst>
                  <a:ext uri="{0D108BD9-81ED-4DB2-BD59-A6C34878D82A}">
                    <a16:rowId xmlns:a16="http://schemas.microsoft.com/office/drawing/2014/main" val="3672788248"/>
                  </a:ext>
                </a:extLst>
              </a:tr>
              <a:tr h="230312">
                <a:tc>
                  <a:txBody>
                    <a:bodyPr/>
                    <a:lstStyle/>
                    <a:p>
                      <a:pPr algn="ctr">
                        <a:lnSpc>
                          <a:spcPct val="150000"/>
                        </a:lnSpc>
                      </a:pPr>
                      <a:r>
                        <a:rPr lang="zh-CN" sz="1050" kern="100">
                          <a:effectLst/>
                        </a:rPr>
                        <a:t>岭回归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71770.89</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267.9009</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166.6323</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0.590237</a:t>
                      </a:r>
                    </a:p>
                  </a:txBody>
                  <a:tcPr marL="6350" marR="6350" marT="6350" marB="0" anchor="b"/>
                </a:tc>
                <a:extLst>
                  <a:ext uri="{0D108BD9-81ED-4DB2-BD59-A6C34878D82A}">
                    <a16:rowId xmlns:a16="http://schemas.microsoft.com/office/drawing/2014/main" val="930356274"/>
                  </a:ext>
                </a:extLst>
              </a:tr>
              <a:tr h="230312">
                <a:tc>
                  <a:txBody>
                    <a:bodyPr/>
                    <a:lstStyle/>
                    <a:p>
                      <a:pPr algn="ctr">
                        <a:lnSpc>
                          <a:spcPct val="150000"/>
                        </a:lnSpc>
                      </a:pPr>
                      <a:r>
                        <a:rPr lang="en-US" sz="1050" kern="100">
                          <a:effectLst/>
                        </a:rPr>
                        <a:t>Lasso</a:t>
                      </a:r>
                      <a:r>
                        <a:rPr lang="zh-CN" sz="1050" kern="100">
                          <a:effectLst/>
                        </a:rPr>
                        <a:t>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68743.63</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262.1901</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166.1902</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0.607521</a:t>
                      </a:r>
                    </a:p>
                  </a:txBody>
                  <a:tcPr marL="6350" marR="6350" marT="6350" marB="0" anchor="b"/>
                </a:tc>
                <a:extLst>
                  <a:ext uri="{0D108BD9-81ED-4DB2-BD59-A6C34878D82A}">
                    <a16:rowId xmlns:a16="http://schemas.microsoft.com/office/drawing/2014/main" val="2745476769"/>
                  </a:ext>
                </a:extLst>
              </a:tr>
              <a:tr h="230312">
                <a:tc>
                  <a:txBody>
                    <a:bodyPr/>
                    <a:lstStyle/>
                    <a:p>
                      <a:pPr algn="ctr">
                        <a:lnSpc>
                          <a:spcPct val="150000"/>
                        </a:lnSpc>
                      </a:pPr>
                      <a:r>
                        <a:rPr lang="en-US" sz="1050" kern="100">
                          <a:effectLst/>
                        </a:rPr>
                        <a:t>Enet</a:t>
                      </a:r>
                      <a:r>
                        <a:rPr lang="zh-CN" sz="1050" kern="100">
                          <a:effectLst/>
                        </a:rPr>
                        <a:t>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71616.92</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267.6134</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172.418</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0.591116</a:t>
                      </a:r>
                    </a:p>
                  </a:txBody>
                  <a:tcPr marL="6350" marR="6350" marT="6350" marB="0" anchor="b"/>
                </a:tc>
                <a:extLst>
                  <a:ext uri="{0D108BD9-81ED-4DB2-BD59-A6C34878D82A}">
                    <a16:rowId xmlns:a16="http://schemas.microsoft.com/office/drawing/2014/main" val="3100068191"/>
                  </a:ext>
                </a:extLst>
              </a:tr>
              <a:tr h="230312">
                <a:tc>
                  <a:txBody>
                    <a:bodyPr/>
                    <a:lstStyle/>
                    <a:p>
                      <a:pPr algn="ctr">
                        <a:lnSpc>
                          <a:spcPct val="150000"/>
                        </a:lnSpc>
                      </a:pPr>
                      <a:r>
                        <a:rPr lang="zh-CN" sz="1050" kern="100">
                          <a:effectLst/>
                        </a:rPr>
                        <a:t>决策树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79731.16</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282.3671</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127.8305</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0.54479</a:t>
                      </a:r>
                    </a:p>
                  </a:txBody>
                  <a:tcPr marL="6350" marR="6350" marT="6350" marB="0" anchor="b"/>
                </a:tc>
                <a:extLst>
                  <a:ext uri="{0D108BD9-81ED-4DB2-BD59-A6C34878D82A}">
                    <a16:rowId xmlns:a16="http://schemas.microsoft.com/office/drawing/2014/main" val="508615636"/>
                  </a:ext>
                </a:extLst>
              </a:tr>
              <a:tr h="230312">
                <a:tc>
                  <a:txBody>
                    <a:bodyPr/>
                    <a:lstStyle/>
                    <a:p>
                      <a:pPr algn="ctr">
                        <a:lnSpc>
                          <a:spcPct val="150000"/>
                        </a:lnSpc>
                      </a:pPr>
                      <a:r>
                        <a:rPr lang="zh-CN" sz="1050" kern="100">
                          <a:effectLst/>
                        </a:rPr>
                        <a:t>随机森林</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51566.6</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227.0828</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125.0573</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0.70559</a:t>
                      </a:r>
                    </a:p>
                  </a:txBody>
                  <a:tcPr marL="6350" marR="6350" marT="6350" marB="0" anchor="b"/>
                </a:tc>
                <a:extLst>
                  <a:ext uri="{0D108BD9-81ED-4DB2-BD59-A6C34878D82A}">
                    <a16:rowId xmlns:a16="http://schemas.microsoft.com/office/drawing/2014/main" val="1820058817"/>
                  </a:ext>
                </a:extLst>
              </a:tr>
              <a:tr h="230312">
                <a:tc>
                  <a:txBody>
                    <a:bodyPr/>
                    <a:lstStyle/>
                    <a:p>
                      <a:pPr algn="ctr">
                        <a:lnSpc>
                          <a:spcPct val="150000"/>
                        </a:lnSpc>
                      </a:pPr>
                      <a:r>
                        <a:rPr lang="zh-CN" sz="1050" kern="100">
                          <a:effectLst/>
                        </a:rPr>
                        <a:t>支持向量机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143688.4</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379.0625</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200.9475</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0.179638</a:t>
                      </a:r>
                    </a:p>
                  </a:txBody>
                  <a:tcPr marL="6350" marR="6350" marT="6350" marB="0" anchor="b"/>
                </a:tc>
                <a:extLst>
                  <a:ext uri="{0D108BD9-81ED-4DB2-BD59-A6C34878D82A}">
                    <a16:rowId xmlns:a16="http://schemas.microsoft.com/office/drawing/2014/main" val="1623667904"/>
                  </a:ext>
                </a:extLst>
              </a:tr>
              <a:tr h="230312">
                <a:tc>
                  <a:txBody>
                    <a:bodyPr/>
                    <a:lstStyle/>
                    <a:p>
                      <a:pPr algn="ctr">
                        <a:lnSpc>
                          <a:spcPct val="150000"/>
                        </a:lnSpc>
                      </a:pPr>
                      <a:r>
                        <a:rPr lang="zh-CN" sz="1050" kern="100">
                          <a:effectLst/>
                        </a:rPr>
                        <a:t>神经网络回归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69246.67</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263.1476</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168.4308</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0.604649</a:t>
                      </a:r>
                    </a:p>
                  </a:txBody>
                  <a:tcPr marL="6350" marR="6350" marT="6350" marB="0" anchor="b"/>
                </a:tc>
                <a:extLst>
                  <a:ext uri="{0D108BD9-81ED-4DB2-BD59-A6C34878D82A}">
                    <a16:rowId xmlns:a16="http://schemas.microsoft.com/office/drawing/2014/main" val="2945369450"/>
                  </a:ext>
                </a:extLst>
              </a:tr>
              <a:tr h="466424">
                <a:tc>
                  <a:txBody>
                    <a:bodyPr/>
                    <a:lstStyle/>
                    <a:p>
                      <a:pPr algn="ctr">
                        <a:lnSpc>
                          <a:spcPct val="150000"/>
                        </a:lnSpc>
                      </a:pPr>
                      <a:r>
                        <a:rPr lang="zh-CN" sz="1050" kern="100" dirty="0">
                          <a:effectLst/>
                        </a:rPr>
                        <a:t>基于贝叶斯的线性回归</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88065.07</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296.7576</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171.0121</a:t>
                      </a:r>
                    </a:p>
                  </a:txBody>
                  <a:tcPr marL="6350" marR="6350" marT="6350" marB="0" anchor="b"/>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0.497209</a:t>
                      </a:r>
                    </a:p>
                  </a:txBody>
                  <a:tcPr marL="6350" marR="6350" marT="6350" marB="0" anchor="b"/>
                </a:tc>
                <a:extLst>
                  <a:ext uri="{0D108BD9-81ED-4DB2-BD59-A6C34878D82A}">
                    <a16:rowId xmlns:a16="http://schemas.microsoft.com/office/drawing/2014/main" val="1813504728"/>
                  </a:ext>
                </a:extLst>
              </a:tr>
            </a:tbl>
          </a:graphicData>
        </a:graphic>
      </p:graphicFrame>
      <p:graphicFrame>
        <p:nvGraphicFramePr>
          <p:cNvPr id="18" name="表格 17">
            <a:extLst>
              <a:ext uri="{FF2B5EF4-FFF2-40B4-BE49-F238E27FC236}">
                <a16:creationId xmlns:a16="http://schemas.microsoft.com/office/drawing/2014/main" id="{63DD3D8C-44EE-EF7F-8B49-FB3D5A61BF9F}"/>
              </a:ext>
            </a:extLst>
          </p:cNvPr>
          <p:cNvGraphicFramePr>
            <a:graphicFrameLocks noGrp="1"/>
          </p:cNvGraphicFramePr>
          <p:nvPr>
            <p:extLst>
              <p:ext uri="{D42A27DB-BD31-4B8C-83A1-F6EECF244321}">
                <p14:modId xmlns:p14="http://schemas.microsoft.com/office/powerpoint/2010/main" val="3681687624"/>
              </p:ext>
            </p:extLst>
          </p:nvPr>
        </p:nvGraphicFramePr>
        <p:xfrm>
          <a:off x="796817" y="4054876"/>
          <a:ext cx="10224110" cy="2687140"/>
        </p:xfrm>
        <a:graphic>
          <a:graphicData uri="http://schemas.openxmlformats.org/drawingml/2006/table">
            <a:tbl>
              <a:tblPr firstRow="1" firstCol="1" bandRow="1">
                <a:tableStyleId>{5C22544A-7EE6-4342-B048-85BDC9FD1C3A}</a:tableStyleId>
              </a:tblPr>
              <a:tblGrid>
                <a:gridCol w="2044342">
                  <a:extLst>
                    <a:ext uri="{9D8B030D-6E8A-4147-A177-3AD203B41FA5}">
                      <a16:colId xmlns:a16="http://schemas.microsoft.com/office/drawing/2014/main" val="2132466423"/>
                    </a:ext>
                  </a:extLst>
                </a:gridCol>
                <a:gridCol w="2044342">
                  <a:extLst>
                    <a:ext uri="{9D8B030D-6E8A-4147-A177-3AD203B41FA5}">
                      <a16:colId xmlns:a16="http://schemas.microsoft.com/office/drawing/2014/main" val="1673163021"/>
                    </a:ext>
                  </a:extLst>
                </a:gridCol>
                <a:gridCol w="2044342">
                  <a:extLst>
                    <a:ext uri="{9D8B030D-6E8A-4147-A177-3AD203B41FA5}">
                      <a16:colId xmlns:a16="http://schemas.microsoft.com/office/drawing/2014/main" val="2599176575"/>
                    </a:ext>
                  </a:extLst>
                </a:gridCol>
                <a:gridCol w="2045542">
                  <a:extLst>
                    <a:ext uri="{9D8B030D-6E8A-4147-A177-3AD203B41FA5}">
                      <a16:colId xmlns:a16="http://schemas.microsoft.com/office/drawing/2014/main" val="3026096096"/>
                    </a:ext>
                  </a:extLst>
                </a:gridCol>
                <a:gridCol w="2045542">
                  <a:extLst>
                    <a:ext uri="{9D8B030D-6E8A-4147-A177-3AD203B41FA5}">
                      <a16:colId xmlns:a16="http://schemas.microsoft.com/office/drawing/2014/main" val="3198256176"/>
                    </a:ext>
                  </a:extLst>
                </a:gridCol>
              </a:tblGrid>
              <a:tr h="303020">
                <a:tc>
                  <a:txBody>
                    <a:bodyPr/>
                    <a:lstStyle/>
                    <a:p>
                      <a:pPr algn="ctr">
                        <a:lnSpc>
                          <a:spcPct val="150000"/>
                        </a:lnSpc>
                      </a:pPr>
                      <a:r>
                        <a:rPr lang="zh-CN" sz="1400" kern="100">
                          <a:effectLst/>
                        </a:rPr>
                        <a:t>模型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100">
                          <a:effectLst/>
                        </a:rPr>
                        <a:t>MSE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100">
                          <a:effectLst/>
                        </a:rPr>
                        <a:t>RMSE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100">
                          <a:effectLst/>
                        </a:rPr>
                        <a:t>MAE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1400" kern="100">
                          <a:effectLst/>
                        </a:rPr>
                        <a:t>R2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7470724"/>
                  </a:ext>
                </a:extLst>
              </a:tr>
              <a:tr h="237813">
                <a:tc>
                  <a:txBody>
                    <a:bodyPr/>
                    <a:lstStyle/>
                    <a:p>
                      <a:pPr algn="ctr">
                        <a:lnSpc>
                          <a:spcPct val="150000"/>
                        </a:lnSpc>
                      </a:pPr>
                      <a:r>
                        <a:rPr lang="zh-CN" sz="1050" kern="100">
                          <a:effectLst/>
                        </a:rPr>
                        <a:t>线性回归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79236.24</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281.4893</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184.2712</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0.606213</a:t>
                      </a:r>
                    </a:p>
                  </a:txBody>
                  <a:tcPr marL="6350" marR="6350" marT="6350" marB="0" anchor="b"/>
                </a:tc>
                <a:extLst>
                  <a:ext uri="{0D108BD9-81ED-4DB2-BD59-A6C34878D82A}">
                    <a16:rowId xmlns:a16="http://schemas.microsoft.com/office/drawing/2014/main" val="3650149977"/>
                  </a:ext>
                </a:extLst>
              </a:tr>
              <a:tr h="237813">
                <a:tc>
                  <a:txBody>
                    <a:bodyPr/>
                    <a:lstStyle/>
                    <a:p>
                      <a:pPr algn="ctr">
                        <a:lnSpc>
                          <a:spcPct val="150000"/>
                        </a:lnSpc>
                      </a:pPr>
                      <a:r>
                        <a:rPr lang="zh-CN" sz="1050" kern="100">
                          <a:effectLst/>
                        </a:rPr>
                        <a:t>岭回归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79124.32</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281.2905</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184.2294</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0.606769</a:t>
                      </a:r>
                    </a:p>
                  </a:txBody>
                  <a:tcPr marL="6350" marR="6350" marT="6350" marB="0" anchor="b"/>
                </a:tc>
                <a:extLst>
                  <a:ext uri="{0D108BD9-81ED-4DB2-BD59-A6C34878D82A}">
                    <a16:rowId xmlns:a16="http://schemas.microsoft.com/office/drawing/2014/main" val="12009175"/>
                  </a:ext>
                </a:extLst>
              </a:tr>
              <a:tr h="237813">
                <a:tc>
                  <a:txBody>
                    <a:bodyPr/>
                    <a:lstStyle/>
                    <a:p>
                      <a:pPr algn="ctr">
                        <a:lnSpc>
                          <a:spcPct val="150000"/>
                        </a:lnSpc>
                      </a:pPr>
                      <a:r>
                        <a:rPr lang="en-US" sz="1050" kern="100">
                          <a:effectLst/>
                        </a:rPr>
                        <a:t>Lasso</a:t>
                      </a:r>
                      <a:r>
                        <a:rPr lang="zh-CN" sz="1050" kern="100">
                          <a:effectLst/>
                        </a:rPr>
                        <a:t>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78471.02</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280.1268</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184.0716</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0.610016</a:t>
                      </a:r>
                    </a:p>
                  </a:txBody>
                  <a:tcPr marL="6350" marR="6350" marT="6350" marB="0" anchor="b"/>
                </a:tc>
                <a:extLst>
                  <a:ext uri="{0D108BD9-81ED-4DB2-BD59-A6C34878D82A}">
                    <a16:rowId xmlns:a16="http://schemas.microsoft.com/office/drawing/2014/main" val="1569040468"/>
                  </a:ext>
                </a:extLst>
              </a:tr>
              <a:tr h="237813">
                <a:tc>
                  <a:txBody>
                    <a:bodyPr/>
                    <a:lstStyle/>
                    <a:p>
                      <a:pPr algn="ctr">
                        <a:lnSpc>
                          <a:spcPct val="150000"/>
                        </a:lnSpc>
                      </a:pPr>
                      <a:r>
                        <a:rPr lang="en-US" sz="1050" kern="100">
                          <a:effectLst/>
                        </a:rPr>
                        <a:t>Enet</a:t>
                      </a:r>
                      <a:r>
                        <a:rPr lang="zh-CN" sz="1050" kern="100">
                          <a:effectLst/>
                        </a:rPr>
                        <a:t>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78294.66</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279.8118</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185.4326</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0.610892</a:t>
                      </a:r>
                    </a:p>
                  </a:txBody>
                  <a:tcPr marL="6350" marR="6350" marT="6350" marB="0" anchor="b"/>
                </a:tc>
                <a:extLst>
                  <a:ext uri="{0D108BD9-81ED-4DB2-BD59-A6C34878D82A}">
                    <a16:rowId xmlns:a16="http://schemas.microsoft.com/office/drawing/2014/main" val="4129972055"/>
                  </a:ext>
                </a:extLst>
              </a:tr>
              <a:tr h="237813">
                <a:tc>
                  <a:txBody>
                    <a:bodyPr/>
                    <a:lstStyle/>
                    <a:p>
                      <a:pPr algn="ctr">
                        <a:lnSpc>
                          <a:spcPct val="150000"/>
                        </a:lnSpc>
                      </a:pPr>
                      <a:r>
                        <a:rPr lang="zh-CN" sz="1050" kern="100">
                          <a:effectLst/>
                        </a:rPr>
                        <a:t>决策树</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81187</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284.9333</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133.44</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0.596518</a:t>
                      </a:r>
                    </a:p>
                  </a:txBody>
                  <a:tcPr marL="6350" marR="6350" marT="6350" marB="0" anchor="b"/>
                </a:tc>
                <a:extLst>
                  <a:ext uri="{0D108BD9-81ED-4DB2-BD59-A6C34878D82A}">
                    <a16:rowId xmlns:a16="http://schemas.microsoft.com/office/drawing/2014/main" val="2664371650"/>
                  </a:ext>
                </a:extLst>
              </a:tr>
              <a:tr h="237813">
                <a:tc>
                  <a:txBody>
                    <a:bodyPr/>
                    <a:lstStyle/>
                    <a:p>
                      <a:pPr algn="ctr">
                        <a:lnSpc>
                          <a:spcPct val="150000"/>
                        </a:lnSpc>
                      </a:pPr>
                      <a:r>
                        <a:rPr lang="zh-CN" sz="1050" kern="100">
                          <a:effectLst/>
                        </a:rPr>
                        <a:t>随机森林</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64249.45</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253.4748</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142.7319</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0.680694</a:t>
                      </a:r>
                    </a:p>
                  </a:txBody>
                  <a:tcPr marL="6350" marR="6350" marT="6350" marB="0" anchor="b"/>
                </a:tc>
                <a:extLst>
                  <a:ext uri="{0D108BD9-81ED-4DB2-BD59-A6C34878D82A}">
                    <a16:rowId xmlns:a16="http://schemas.microsoft.com/office/drawing/2014/main" val="1494118679"/>
                  </a:ext>
                </a:extLst>
              </a:tr>
              <a:tr h="237813">
                <a:tc>
                  <a:txBody>
                    <a:bodyPr/>
                    <a:lstStyle/>
                    <a:p>
                      <a:pPr algn="ctr">
                        <a:lnSpc>
                          <a:spcPct val="150000"/>
                        </a:lnSpc>
                      </a:pPr>
                      <a:r>
                        <a:rPr lang="zh-CN" sz="1050" kern="100">
                          <a:effectLst/>
                        </a:rPr>
                        <a:t>支持向量机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173945</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417.0671</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222.528</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0.135531</a:t>
                      </a:r>
                    </a:p>
                  </a:txBody>
                  <a:tcPr marL="6350" marR="6350" marT="6350" marB="0" anchor="b"/>
                </a:tc>
                <a:extLst>
                  <a:ext uri="{0D108BD9-81ED-4DB2-BD59-A6C34878D82A}">
                    <a16:rowId xmlns:a16="http://schemas.microsoft.com/office/drawing/2014/main" val="3559418566"/>
                  </a:ext>
                </a:extLst>
              </a:tr>
              <a:tr h="237813">
                <a:tc>
                  <a:txBody>
                    <a:bodyPr/>
                    <a:lstStyle/>
                    <a:p>
                      <a:pPr algn="ctr">
                        <a:lnSpc>
                          <a:spcPct val="150000"/>
                        </a:lnSpc>
                      </a:pPr>
                      <a:r>
                        <a:rPr lang="zh-CN" sz="1050" kern="100">
                          <a:effectLst/>
                        </a:rPr>
                        <a:t>神经网络回归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79035.76</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281.133</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187.2995</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0.607209</a:t>
                      </a:r>
                    </a:p>
                  </a:txBody>
                  <a:tcPr marL="6350" marR="6350" marT="6350" marB="0" anchor="b"/>
                </a:tc>
                <a:extLst>
                  <a:ext uri="{0D108BD9-81ED-4DB2-BD59-A6C34878D82A}">
                    <a16:rowId xmlns:a16="http://schemas.microsoft.com/office/drawing/2014/main" val="3455849958"/>
                  </a:ext>
                </a:extLst>
              </a:tr>
              <a:tr h="481616">
                <a:tc>
                  <a:txBody>
                    <a:bodyPr/>
                    <a:lstStyle/>
                    <a:p>
                      <a:pPr algn="ctr">
                        <a:lnSpc>
                          <a:spcPct val="150000"/>
                        </a:lnSpc>
                      </a:pPr>
                      <a:r>
                        <a:rPr lang="zh-CN" sz="1050" kern="100">
                          <a:effectLst/>
                        </a:rPr>
                        <a:t>基于贝叶斯的线性回归</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78462.17</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280.111</a:t>
                      </a:r>
                    </a:p>
                  </a:txBody>
                  <a:tcPr marL="6350" marR="6350" marT="6350" marB="0" anchor="b"/>
                </a:tc>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183.9471</a:t>
                      </a:r>
                    </a:p>
                  </a:txBody>
                  <a:tcPr marL="6350" marR="6350" marT="6350" marB="0" anchor="b"/>
                </a:tc>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0.61006</a:t>
                      </a:r>
                    </a:p>
                  </a:txBody>
                  <a:tcPr marL="6350" marR="6350" marT="6350" marB="0" anchor="b"/>
                </a:tc>
                <a:extLst>
                  <a:ext uri="{0D108BD9-81ED-4DB2-BD59-A6C34878D82A}">
                    <a16:rowId xmlns:a16="http://schemas.microsoft.com/office/drawing/2014/main" val="3276728470"/>
                  </a:ext>
                </a:extLst>
              </a:tr>
            </a:tbl>
          </a:graphicData>
        </a:graphic>
      </p:graphicFrame>
    </p:spTree>
    <p:custDataLst>
      <p:tags r:id="rId1"/>
    </p:custDataLst>
    <p:extLst>
      <p:ext uri="{BB962C8B-B14F-4D97-AF65-F5344CB8AC3E}">
        <p14:creationId xmlns:p14="http://schemas.microsoft.com/office/powerpoint/2010/main" val="1235386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5" name="组合 4">
              <a:extLst>
                <a:ext uri="{FF2B5EF4-FFF2-40B4-BE49-F238E27FC236}">
                  <a16:creationId xmlns:a16="http://schemas.microsoft.com/office/drawing/2014/main" id="{DF9C78F1-3607-8A96-70B8-0BCFF58C1CD4}"/>
                </a:ext>
              </a:extLst>
            </p:cNvPr>
            <p:cNvGrpSpPr/>
            <p:nvPr/>
          </p:nvGrpSpPr>
          <p:grpSpPr>
            <a:xfrm>
              <a:off x="369039" y="187678"/>
              <a:ext cx="11334325" cy="4039078"/>
              <a:chOff x="132938" y="-1596655"/>
              <a:chExt cx="11334325" cy="4039078"/>
            </a:xfrm>
          </p:grpSpPr>
          <p:sp>
            <p:nvSpPr>
              <p:cNvPr id="9" name="文本框 8">
                <a:extLst>
                  <a:ext uri="{FF2B5EF4-FFF2-40B4-BE49-F238E27FC236}">
                    <a16:creationId xmlns:a16="http://schemas.microsoft.com/office/drawing/2014/main" id="{17BF8D18-7453-EDBA-3AE8-410922AED8D0}"/>
                  </a:ext>
                </a:extLst>
              </p:cNvPr>
              <p:cNvSpPr txBox="1"/>
              <p:nvPr/>
            </p:nvSpPr>
            <p:spPr>
              <a:xfrm>
                <a:off x="132938" y="-159665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01</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66970" y="-153458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结果对比（上图为</a:t>
                </a:r>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编码，下图为手动编码）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grpSp>
      <p:pic>
        <p:nvPicPr>
          <p:cNvPr id="21" name="图片 20" descr="图表&#10;&#10;描述已自动生成">
            <a:extLst>
              <a:ext uri="{FF2B5EF4-FFF2-40B4-BE49-F238E27FC236}">
                <a16:creationId xmlns:a16="http://schemas.microsoft.com/office/drawing/2014/main" id="{F67F905D-66F4-3F8E-9002-935B1C833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345" y="1030560"/>
            <a:ext cx="6150216" cy="4920173"/>
          </a:xfrm>
          <a:prstGeom prst="rect">
            <a:avLst/>
          </a:prstGeom>
        </p:spPr>
      </p:pic>
      <p:sp>
        <p:nvSpPr>
          <p:cNvPr id="22" name="矩形 21">
            <a:extLst>
              <a:ext uri="{FF2B5EF4-FFF2-40B4-BE49-F238E27FC236}">
                <a16:creationId xmlns:a16="http://schemas.microsoft.com/office/drawing/2014/main" id="{5415AAF5-04C5-7D42-BF18-5F02D18FFCF3}"/>
              </a:ext>
            </a:extLst>
          </p:cNvPr>
          <p:cNvSpPr/>
          <p:nvPr/>
        </p:nvSpPr>
        <p:spPr>
          <a:xfrm>
            <a:off x="2877183" y="6132975"/>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bg1"/>
                </a:solidFill>
                <a:latin typeface="Arial" panose="020B0604020202020204" pitchFamily="34" charset="0"/>
                <a:ea typeface="微软雅黑" panose="020B0503020204020204" pitchFamily="34" charset="-122"/>
              </a:rPr>
              <a:t>支持向量机</a:t>
            </a:r>
            <a:endParaRPr kumimoji="1" lang="en-US" altLang="zh-CN" b="1" dirty="0">
              <a:solidFill>
                <a:schemeClr val="bg1"/>
              </a:solidFill>
              <a:latin typeface="Arial" panose="020B0604020202020204" pitchFamily="34" charset="0"/>
              <a:ea typeface="微软雅黑" panose="020B0503020204020204" pitchFamily="34" charset="-122"/>
            </a:endParaRPr>
          </a:p>
        </p:txBody>
      </p:sp>
      <p:graphicFrame>
        <p:nvGraphicFramePr>
          <p:cNvPr id="4" name="表格 3">
            <a:extLst>
              <a:ext uri="{FF2B5EF4-FFF2-40B4-BE49-F238E27FC236}">
                <a16:creationId xmlns:a16="http://schemas.microsoft.com/office/drawing/2014/main" id="{F4BE16FE-E885-9AF1-0869-3E257D021F81}"/>
              </a:ext>
            </a:extLst>
          </p:cNvPr>
          <p:cNvGraphicFramePr>
            <a:graphicFrameLocks noGrp="1"/>
          </p:cNvGraphicFramePr>
          <p:nvPr>
            <p:extLst>
              <p:ext uri="{D42A27DB-BD31-4B8C-83A1-F6EECF244321}">
                <p14:modId xmlns:p14="http://schemas.microsoft.com/office/powerpoint/2010/main" val="3490122487"/>
              </p:ext>
            </p:extLst>
          </p:nvPr>
        </p:nvGraphicFramePr>
        <p:xfrm>
          <a:off x="7962341" y="1306466"/>
          <a:ext cx="3872208" cy="4827920"/>
        </p:xfrm>
        <a:graphic>
          <a:graphicData uri="http://schemas.openxmlformats.org/drawingml/2006/table">
            <a:tbl>
              <a:tblPr firstRow="1" bandRow="1">
                <a:tableStyleId>{5C22544A-7EE6-4342-B048-85BDC9FD1C3A}</a:tableStyleId>
              </a:tblPr>
              <a:tblGrid>
                <a:gridCol w="1290736">
                  <a:extLst>
                    <a:ext uri="{9D8B030D-6E8A-4147-A177-3AD203B41FA5}">
                      <a16:colId xmlns:a16="http://schemas.microsoft.com/office/drawing/2014/main" val="427213545"/>
                    </a:ext>
                  </a:extLst>
                </a:gridCol>
                <a:gridCol w="1290736">
                  <a:extLst>
                    <a:ext uri="{9D8B030D-6E8A-4147-A177-3AD203B41FA5}">
                      <a16:colId xmlns:a16="http://schemas.microsoft.com/office/drawing/2014/main" val="1869730889"/>
                    </a:ext>
                  </a:extLst>
                </a:gridCol>
                <a:gridCol w="1290736">
                  <a:extLst>
                    <a:ext uri="{9D8B030D-6E8A-4147-A177-3AD203B41FA5}">
                      <a16:colId xmlns:a16="http://schemas.microsoft.com/office/drawing/2014/main" val="977009535"/>
                    </a:ext>
                  </a:extLst>
                </a:gridCol>
              </a:tblGrid>
              <a:tr h="965584">
                <a:tc>
                  <a:txBody>
                    <a:bodyPr/>
                    <a:lstStyle/>
                    <a:p>
                      <a:pPr algn="ctr"/>
                      <a:r>
                        <a:rPr lang="zh-CN" altLang="en-US" sz="1800" dirty="0"/>
                        <a:t>指标</a:t>
                      </a:r>
                    </a:p>
                  </a:txBody>
                  <a:tcPr/>
                </a:tc>
                <a:tc>
                  <a:txBody>
                    <a:bodyPr/>
                    <a:lstStyle/>
                    <a:p>
                      <a:pPr algn="ctr"/>
                      <a:r>
                        <a:rPr lang="en-US" altLang="zh-CN" sz="1800" dirty="0"/>
                        <a:t>One-hot</a:t>
                      </a:r>
                      <a:endParaRPr lang="zh-CN" altLang="en-US" sz="1800" dirty="0"/>
                    </a:p>
                  </a:txBody>
                  <a:tcPr/>
                </a:tc>
                <a:tc>
                  <a:txBody>
                    <a:bodyPr/>
                    <a:lstStyle/>
                    <a:p>
                      <a:pPr algn="ctr"/>
                      <a:r>
                        <a:rPr lang="zh-CN" altLang="en-US" sz="1800" dirty="0"/>
                        <a:t>手动编码</a:t>
                      </a:r>
                    </a:p>
                  </a:txBody>
                  <a:tcPr/>
                </a:tc>
                <a:extLst>
                  <a:ext uri="{0D108BD9-81ED-4DB2-BD59-A6C34878D82A}">
                    <a16:rowId xmlns:a16="http://schemas.microsoft.com/office/drawing/2014/main" val="1899302223"/>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MSE</a:t>
                      </a:r>
                    </a:p>
                  </a:txBody>
                  <a:tcPr marL="6350" marR="6350" marT="6350" marB="0" anchor="b"/>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169121.8</a:t>
                      </a:r>
                    </a:p>
                  </a:txBody>
                  <a:tcPr marL="6350" marR="6350" marT="6350" marB="0" anchor="b"/>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108236</a:t>
                      </a:r>
                    </a:p>
                  </a:txBody>
                  <a:tcPr marL="6350" marR="6350" marT="6350" marB="0" anchor="b"/>
                </a:tc>
                <a:extLst>
                  <a:ext uri="{0D108BD9-81ED-4DB2-BD59-A6C34878D82A}">
                    <a16:rowId xmlns:a16="http://schemas.microsoft.com/office/drawing/2014/main" val="1122941931"/>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RMSE</a:t>
                      </a:r>
                    </a:p>
                  </a:txBody>
                  <a:tcPr marL="6350" marR="6350" marT="6350" marB="0" anchor="b"/>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411.2442</a:t>
                      </a:r>
                    </a:p>
                  </a:txBody>
                  <a:tcPr marL="6350" marR="6350" marT="6350" marB="0" anchor="b"/>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328.9924</a:t>
                      </a:r>
                    </a:p>
                  </a:txBody>
                  <a:tcPr marL="6350" marR="6350" marT="6350" marB="0" anchor="b"/>
                </a:tc>
                <a:extLst>
                  <a:ext uri="{0D108BD9-81ED-4DB2-BD59-A6C34878D82A}">
                    <a16:rowId xmlns:a16="http://schemas.microsoft.com/office/drawing/2014/main" val="4218427294"/>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MAE</a:t>
                      </a:r>
                    </a:p>
                  </a:txBody>
                  <a:tcPr marL="6350" marR="6350" marT="6350" marB="0" anchor="b"/>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220.3846</a:t>
                      </a:r>
                    </a:p>
                  </a:txBody>
                  <a:tcPr marL="6350" marR="6350" marT="6350" marB="0" anchor="b"/>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198.4944</a:t>
                      </a:r>
                    </a:p>
                  </a:txBody>
                  <a:tcPr marL="6350" marR="6350" marT="6350" marB="0" anchor="b"/>
                </a:tc>
                <a:extLst>
                  <a:ext uri="{0D108BD9-81ED-4DB2-BD59-A6C34878D82A}">
                    <a16:rowId xmlns:a16="http://schemas.microsoft.com/office/drawing/2014/main" val="1874418367"/>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R2</a:t>
                      </a:r>
                    </a:p>
                  </a:txBody>
                  <a:tcPr marL="6350" marR="6350" marT="6350" marB="0" anchor="b"/>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0.165099</a:t>
                      </a:r>
                    </a:p>
                  </a:txBody>
                  <a:tcPr marL="6350" marR="6350" marT="6350" marB="0" anchor="b"/>
                </a:tc>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0.252825</a:t>
                      </a:r>
                    </a:p>
                  </a:txBody>
                  <a:tcPr marL="6350" marR="6350" marT="6350" marB="0" anchor="b"/>
                </a:tc>
                <a:extLst>
                  <a:ext uri="{0D108BD9-81ED-4DB2-BD59-A6C34878D82A}">
                    <a16:rowId xmlns:a16="http://schemas.microsoft.com/office/drawing/2014/main" val="525017808"/>
                  </a:ext>
                </a:extLst>
              </a:tr>
            </a:tbl>
          </a:graphicData>
        </a:graphic>
      </p:graphicFrame>
    </p:spTree>
    <p:custDataLst>
      <p:tags r:id="rId1"/>
    </p:custDataLst>
    <p:extLst>
      <p:ext uri="{BB962C8B-B14F-4D97-AF65-F5344CB8AC3E}">
        <p14:creationId xmlns:p14="http://schemas.microsoft.com/office/powerpoint/2010/main" val="3227708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5" name="组合 4">
              <a:extLst>
                <a:ext uri="{FF2B5EF4-FFF2-40B4-BE49-F238E27FC236}">
                  <a16:creationId xmlns:a16="http://schemas.microsoft.com/office/drawing/2014/main" id="{DF9C78F1-3607-8A96-70B8-0BCFF58C1CD4}"/>
                </a:ext>
              </a:extLst>
            </p:cNvPr>
            <p:cNvGrpSpPr/>
            <p:nvPr/>
          </p:nvGrpSpPr>
          <p:grpSpPr>
            <a:xfrm>
              <a:off x="369039" y="187678"/>
              <a:ext cx="11334325" cy="4039078"/>
              <a:chOff x="132938" y="-1596655"/>
              <a:chExt cx="11334325" cy="4039078"/>
            </a:xfrm>
          </p:grpSpPr>
          <p:sp>
            <p:nvSpPr>
              <p:cNvPr id="9" name="文本框 8">
                <a:extLst>
                  <a:ext uri="{FF2B5EF4-FFF2-40B4-BE49-F238E27FC236}">
                    <a16:creationId xmlns:a16="http://schemas.microsoft.com/office/drawing/2014/main" id="{17BF8D18-7453-EDBA-3AE8-410922AED8D0}"/>
                  </a:ext>
                </a:extLst>
              </p:cNvPr>
              <p:cNvSpPr txBox="1"/>
              <p:nvPr/>
            </p:nvSpPr>
            <p:spPr>
              <a:xfrm>
                <a:off x="132938" y="-159665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02</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66970" y="-153458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结果对比（上图为</a:t>
                </a:r>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编码，下图为手动编码）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grpSp>
      <p:sp>
        <p:nvSpPr>
          <p:cNvPr id="22" name="矩形 21">
            <a:extLst>
              <a:ext uri="{FF2B5EF4-FFF2-40B4-BE49-F238E27FC236}">
                <a16:creationId xmlns:a16="http://schemas.microsoft.com/office/drawing/2014/main" id="{5415AAF5-04C5-7D42-BF18-5F02D18FFCF3}"/>
              </a:ext>
            </a:extLst>
          </p:cNvPr>
          <p:cNvSpPr/>
          <p:nvPr/>
        </p:nvSpPr>
        <p:spPr>
          <a:xfrm>
            <a:off x="2954068" y="6145608"/>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bg1"/>
                </a:solidFill>
                <a:latin typeface="Arial" panose="020B0604020202020204" pitchFamily="34" charset="0"/>
                <a:ea typeface="微软雅黑" panose="020B0503020204020204" pitchFamily="34" charset="-122"/>
              </a:rPr>
              <a:t>岭回归</a:t>
            </a:r>
            <a:endParaRPr kumimoji="1" lang="en-US" altLang="zh-CN" b="1" dirty="0">
              <a:solidFill>
                <a:schemeClr val="bg1"/>
              </a:solidFill>
              <a:latin typeface="Arial" panose="020B0604020202020204" pitchFamily="34" charset="0"/>
              <a:ea typeface="微软雅黑" panose="020B0503020204020204" pitchFamily="34" charset="-122"/>
            </a:endParaRPr>
          </a:p>
        </p:txBody>
      </p:sp>
      <p:pic>
        <p:nvPicPr>
          <p:cNvPr id="2" name="图片 1" descr="图形用户界面, 图表&#10;&#10;中度可信度描述已自动生成">
            <a:extLst>
              <a:ext uri="{FF2B5EF4-FFF2-40B4-BE49-F238E27FC236}">
                <a16:creationId xmlns:a16="http://schemas.microsoft.com/office/drawing/2014/main" id="{57C1C608-7915-EA27-7792-F02FC3F56F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566" y="953787"/>
            <a:ext cx="6283863" cy="5027252"/>
          </a:xfrm>
          <a:prstGeom prst="rect">
            <a:avLst/>
          </a:prstGeom>
          <a:noFill/>
          <a:ln>
            <a:noFill/>
          </a:ln>
        </p:spPr>
      </p:pic>
      <p:graphicFrame>
        <p:nvGraphicFramePr>
          <p:cNvPr id="3" name="表格 2">
            <a:extLst>
              <a:ext uri="{FF2B5EF4-FFF2-40B4-BE49-F238E27FC236}">
                <a16:creationId xmlns:a16="http://schemas.microsoft.com/office/drawing/2014/main" id="{B1273F0F-2FEF-D633-C484-192647145748}"/>
              </a:ext>
            </a:extLst>
          </p:cNvPr>
          <p:cNvGraphicFramePr>
            <a:graphicFrameLocks noGrp="1"/>
          </p:cNvGraphicFramePr>
          <p:nvPr>
            <p:extLst>
              <p:ext uri="{D42A27DB-BD31-4B8C-83A1-F6EECF244321}">
                <p14:modId xmlns:p14="http://schemas.microsoft.com/office/powerpoint/2010/main" val="4089300503"/>
              </p:ext>
            </p:extLst>
          </p:nvPr>
        </p:nvGraphicFramePr>
        <p:xfrm>
          <a:off x="7962341" y="1306466"/>
          <a:ext cx="3872208" cy="4827920"/>
        </p:xfrm>
        <a:graphic>
          <a:graphicData uri="http://schemas.openxmlformats.org/drawingml/2006/table">
            <a:tbl>
              <a:tblPr firstRow="1" bandRow="1">
                <a:tableStyleId>{5C22544A-7EE6-4342-B048-85BDC9FD1C3A}</a:tableStyleId>
              </a:tblPr>
              <a:tblGrid>
                <a:gridCol w="1290736">
                  <a:extLst>
                    <a:ext uri="{9D8B030D-6E8A-4147-A177-3AD203B41FA5}">
                      <a16:colId xmlns:a16="http://schemas.microsoft.com/office/drawing/2014/main" val="427213545"/>
                    </a:ext>
                  </a:extLst>
                </a:gridCol>
                <a:gridCol w="1290736">
                  <a:extLst>
                    <a:ext uri="{9D8B030D-6E8A-4147-A177-3AD203B41FA5}">
                      <a16:colId xmlns:a16="http://schemas.microsoft.com/office/drawing/2014/main" val="1869730889"/>
                    </a:ext>
                  </a:extLst>
                </a:gridCol>
                <a:gridCol w="1290736">
                  <a:extLst>
                    <a:ext uri="{9D8B030D-6E8A-4147-A177-3AD203B41FA5}">
                      <a16:colId xmlns:a16="http://schemas.microsoft.com/office/drawing/2014/main" val="977009535"/>
                    </a:ext>
                  </a:extLst>
                </a:gridCol>
              </a:tblGrid>
              <a:tr h="965584">
                <a:tc>
                  <a:txBody>
                    <a:bodyPr/>
                    <a:lstStyle/>
                    <a:p>
                      <a:pPr algn="ctr"/>
                      <a:r>
                        <a:rPr lang="zh-CN" altLang="en-US" sz="1800" dirty="0"/>
                        <a:t>指标</a:t>
                      </a:r>
                    </a:p>
                  </a:txBody>
                  <a:tcPr/>
                </a:tc>
                <a:tc>
                  <a:txBody>
                    <a:bodyPr/>
                    <a:lstStyle/>
                    <a:p>
                      <a:pPr algn="ctr"/>
                      <a:r>
                        <a:rPr lang="en-US" altLang="zh-CN" sz="1800" dirty="0"/>
                        <a:t>One-hot</a:t>
                      </a:r>
                      <a:endParaRPr lang="zh-CN" altLang="en-US" sz="1800" dirty="0"/>
                    </a:p>
                  </a:txBody>
                  <a:tcPr/>
                </a:tc>
                <a:tc>
                  <a:txBody>
                    <a:bodyPr/>
                    <a:lstStyle/>
                    <a:p>
                      <a:pPr algn="ctr"/>
                      <a:r>
                        <a:rPr lang="zh-CN" altLang="en-US" sz="1800" dirty="0"/>
                        <a:t>手动编码</a:t>
                      </a:r>
                    </a:p>
                  </a:txBody>
                  <a:tcPr/>
                </a:tc>
                <a:extLst>
                  <a:ext uri="{0D108BD9-81ED-4DB2-BD59-A6C34878D82A}">
                    <a16:rowId xmlns:a16="http://schemas.microsoft.com/office/drawing/2014/main" val="1899302223"/>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MSE</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71436.69</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75580.87</a:t>
                      </a:r>
                    </a:p>
                  </a:txBody>
                  <a:tcPr marL="6350" marR="6350" marT="6350" marB="0" anchor="b"/>
                </a:tc>
                <a:extLst>
                  <a:ext uri="{0D108BD9-81ED-4DB2-BD59-A6C34878D82A}">
                    <a16:rowId xmlns:a16="http://schemas.microsoft.com/office/drawing/2014/main" val="1122941931"/>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RMSE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267.2764</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274.9197</a:t>
                      </a:r>
                    </a:p>
                  </a:txBody>
                  <a:tcPr marL="6350" marR="6350" marT="6350" marB="0" anchor="b"/>
                </a:tc>
                <a:extLst>
                  <a:ext uri="{0D108BD9-81ED-4DB2-BD59-A6C34878D82A}">
                    <a16:rowId xmlns:a16="http://schemas.microsoft.com/office/drawing/2014/main" val="4218427294"/>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MAE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180.5926</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187.198</a:t>
                      </a:r>
                    </a:p>
                  </a:txBody>
                  <a:tcPr marL="6350" marR="6350" marT="6350" marB="0" anchor="b"/>
                </a:tc>
                <a:extLst>
                  <a:ext uri="{0D108BD9-81ED-4DB2-BD59-A6C34878D82A}">
                    <a16:rowId xmlns:a16="http://schemas.microsoft.com/office/drawing/2014/main" val="1874418367"/>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0.64734</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0.47825</a:t>
                      </a:r>
                    </a:p>
                  </a:txBody>
                  <a:tcPr marL="6350" marR="6350" marT="6350" marB="0" anchor="b"/>
                </a:tc>
                <a:extLst>
                  <a:ext uri="{0D108BD9-81ED-4DB2-BD59-A6C34878D82A}">
                    <a16:rowId xmlns:a16="http://schemas.microsoft.com/office/drawing/2014/main" val="525017808"/>
                  </a:ext>
                </a:extLst>
              </a:tr>
            </a:tbl>
          </a:graphicData>
        </a:graphic>
      </p:graphicFrame>
    </p:spTree>
    <p:custDataLst>
      <p:tags r:id="rId1"/>
    </p:custDataLst>
    <p:extLst>
      <p:ext uri="{BB962C8B-B14F-4D97-AF65-F5344CB8AC3E}">
        <p14:creationId xmlns:p14="http://schemas.microsoft.com/office/powerpoint/2010/main" val="3721932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5" name="组合 4">
              <a:extLst>
                <a:ext uri="{FF2B5EF4-FFF2-40B4-BE49-F238E27FC236}">
                  <a16:creationId xmlns:a16="http://schemas.microsoft.com/office/drawing/2014/main" id="{DF9C78F1-3607-8A96-70B8-0BCFF58C1CD4}"/>
                </a:ext>
              </a:extLst>
            </p:cNvPr>
            <p:cNvGrpSpPr/>
            <p:nvPr/>
          </p:nvGrpSpPr>
          <p:grpSpPr>
            <a:xfrm>
              <a:off x="369039" y="187678"/>
              <a:ext cx="11334325" cy="4039078"/>
              <a:chOff x="132938" y="-1596655"/>
              <a:chExt cx="11334325" cy="4039078"/>
            </a:xfrm>
          </p:grpSpPr>
          <p:sp>
            <p:nvSpPr>
              <p:cNvPr id="9" name="文本框 8">
                <a:extLst>
                  <a:ext uri="{FF2B5EF4-FFF2-40B4-BE49-F238E27FC236}">
                    <a16:creationId xmlns:a16="http://schemas.microsoft.com/office/drawing/2014/main" id="{17BF8D18-7453-EDBA-3AE8-410922AED8D0}"/>
                  </a:ext>
                </a:extLst>
              </p:cNvPr>
              <p:cNvSpPr txBox="1"/>
              <p:nvPr/>
            </p:nvSpPr>
            <p:spPr>
              <a:xfrm>
                <a:off x="132938" y="-159665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03</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66970" y="-153458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结果对比（上图为</a:t>
                </a:r>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编码，下图为手动编码）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grpSp>
      <p:sp>
        <p:nvSpPr>
          <p:cNvPr id="22" name="矩形 21">
            <a:extLst>
              <a:ext uri="{FF2B5EF4-FFF2-40B4-BE49-F238E27FC236}">
                <a16:creationId xmlns:a16="http://schemas.microsoft.com/office/drawing/2014/main" id="{5415AAF5-04C5-7D42-BF18-5F02D18FFCF3}"/>
              </a:ext>
            </a:extLst>
          </p:cNvPr>
          <p:cNvSpPr/>
          <p:nvPr/>
        </p:nvSpPr>
        <p:spPr>
          <a:xfrm>
            <a:off x="2954068" y="6145608"/>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bg1"/>
                </a:solidFill>
                <a:latin typeface="Arial" panose="020B0604020202020204" pitchFamily="34" charset="0"/>
                <a:ea typeface="微软雅黑" panose="020B0503020204020204" pitchFamily="34" charset="-122"/>
              </a:rPr>
              <a:t>决策树</a:t>
            </a:r>
            <a:endParaRPr kumimoji="1" lang="en-US" altLang="zh-CN" b="1" dirty="0">
              <a:solidFill>
                <a:schemeClr val="bg1"/>
              </a:solidFill>
              <a:latin typeface="Arial" panose="020B0604020202020204" pitchFamily="34" charset="0"/>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1273F0F-2FEF-D633-C484-192647145748}"/>
              </a:ext>
            </a:extLst>
          </p:cNvPr>
          <p:cNvGraphicFramePr>
            <a:graphicFrameLocks noGrp="1"/>
          </p:cNvGraphicFramePr>
          <p:nvPr>
            <p:extLst>
              <p:ext uri="{D42A27DB-BD31-4B8C-83A1-F6EECF244321}">
                <p14:modId xmlns:p14="http://schemas.microsoft.com/office/powerpoint/2010/main" val="1193641730"/>
              </p:ext>
            </p:extLst>
          </p:nvPr>
        </p:nvGraphicFramePr>
        <p:xfrm>
          <a:off x="7962341" y="1306466"/>
          <a:ext cx="3872208" cy="4827920"/>
        </p:xfrm>
        <a:graphic>
          <a:graphicData uri="http://schemas.openxmlformats.org/drawingml/2006/table">
            <a:tbl>
              <a:tblPr firstRow="1" bandRow="1">
                <a:tableStyleId>{5C22544A-7EE6-4342-B048-85BDC9FD1C3A}</a:tableStyleId>
              </a:tblPr>
              <a:tblGrid>
                <a:gridCol w="1290736">
                  <a:extLst>
                    <a:ext uri="{9D8B030D-6E8A-4147-A177-3AD203B41FA5}">
                      <a16:colId xmlns:a16="http://schemas.microsoft.com/office/drawing/2014/main" val="427213545"/>
                    </a:ext>
                  </a:extLst>
                </a:gridCol>
                <a:gridCol w="1290736">
                  <a:extLst>
                    <a:ext uri="{9D8B030D-6E8A-4147-A177-3AD203B41FA5}">
                      <a16:colId xmlns:a16="http://schemas.microsoft.com/office/drawing/2014/main" val="1869730889"/>
                    </a:ext>
                  </a:extLst>
                </a:gridCol>
                <a:gridCol w="1290736">
                  <a:extLst>
                    <a:ext uri="{9D8B030D-6E8A-4147-A177-3AD203B41FA5}">
                      <a16:colId xmlns:a16="http://schemas.microsoft.com/office/drawing/2014/main" val="977009535"/>
                    </a:ext>
                  </a:extLst>
                </a:gridCol>
              </a:tblGrid>
              <a:tr h="965584">
                <a:tc>
                  <a:txBody>
                    <a:bodyPr/>
                    <a:lstStyle/>
                    <a:p>
                      <a:pPr algn="ctr"/>
                      <a:r>
                        <a:rPr lang="zh-CN" altLang="en-US" sz="1800" dirty="0"/>
                        <a:t>指标</a:t>
                      </a:r>
                    </a:p>
                  </a:txBody>
                  <a:tcPr/>
                </a:tc>
                <a:tc>
                  <a:txBody>
                    <a:bodyPr/>
                    <a:lstStyle/>
                    <a:p>
                      <a:pPr algn="ctr"/>
                      <a:r>
                        <a:rPr lang="en-US" altLang="zh-CN" sz="1800" dirty="0"/>
                        <a:t>One-hot</a:t>
                      </a:r>
                      <a:endParaRPr lang="zh-CN" altLang="en-US" sz="1800" dirty="0"/>
                    </a:p>
                  </a:txBody>
                  <a:tcPr/>
                </a:tc>
                <a:tc>
                  <a:txBody>
                    <a:bodyPr/>
                    <a:lstStyle/>
                    <a:p>
                      <a:pPr algn="ctr"/>
                      <a:r>
                        <a:rPr lang="zh-CN" altLang="en-US" sz="1800" dirty="0"/>
                        <a:t>手动编码</a:t>
                      </a:r>
                    </a:p>
                  </a:txBody>
                  <a:tcPr/>
                </a:tc>
                <a:extLst>
                  <a:ext uri="{0D108BD9-81ED-4DB2-BD59-A6C34878D82A}">
                    <a16:rowId xmlns:a16="http://schemas.microsoft.com/office/drawing/2014/main" val="1899302223"/>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MSE</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74135.55</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119821.9</a:t>
                      </a:r>
                    </a:p>
                  </a:txBody>
                  <a:tcPr marL="6350" marR="6350" marT="6350" marB="0" anchor="b"/>
                </a:tc>
                <a:extLst>
                  <a:ext uri="{0D108BD9-81ED-4DB2-BD59-A6C34878D82A}">
                    <a16:rowId xmlns:a16="http://schemas.microsoft.com/office/drawing/2014/main" val="1122941931"/>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RMSE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272.2784</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346.153</a:t>
                      </a:r>
                    </a:p>
                  </a:txBody>
                  <a:tcPr marL="6350" marR="6350" marT="6350" marB="0" anchor="b"/>
                </a:tc>
                <a:extLst>
                  <a:ext uri="{0D108BD9-81ED-4DB2-BD59-A6C34878D82A}">
                    <a16:rowId xmlns:a16="http://schemas.microsoft.com/office/drawing/2014/main" val="4218427294"/>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MAE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123.1886</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130.6836</a:t>
                      </a:r>
                    </a:p>
                  </a:txBody>
                  <a:tcPr marL="6350" marR="6350" marT="6350" marB="0" anchor="b"/>
                </a:tc>
                <a:extLst>
                  <a:ext uri="{0D108BD9-81ED-4DB2-BD59-A6C34878D82A}">
                    <a16:rowId xmlns:a16="http://schemas.microsoft.com/office/drawing/2014/main" val="1874418367"/>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0.634016</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0.172845</a:t>
                      </a:r>
                    </a:p>
                  </a:txBody>
                  <a:tcPr marL="6350" marR="6350" marT="6350" marB="0" anchor="b"/>
                </a:tc>
                <a:extLst>
                  <a:ext uri="{0D108BD9-81ED-4DB2-BD59-A6C34878D82A}">
                    <a16:rowId xmlns:a16="http://schemas.microsoft.com/office/drawing/2014/main" val="525017808"/>
                  </a:ext>
                </a:extLst>
              </a:tr>
            </a:tbl>
          </a:graphicData>
        </a:graphic>
      </p:graphicFrame>
      <p:pic>
        <p:nvPicPr>
          <p:cNvPr id="6" name="图片 5" descr="图形用户界面, 图表&#10;&#10;描述已自动生成">
            <a:extLst>
              <a:ext uri="{FF2B5EF4-FFF2-40B4-BE49-F238E27FC236}">
                <a16:creationId xmlns:a16="http://schemas.microsoft.com/office/drawing/2014/main" id="{6D3DB687-A368-8670-3AA5-D34FF6A4E8A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570" y="1119909"/>
            <a:ext cx="6080109" cy="4863447"/>
          </a:xfrm>
          <a:prstGeom prst="rect">
            <a:avLst/>
          </a:prstGeom>
          <a:noFill/>
          <a:ln>
            <a:noFill/>
          </a:ln>
        </p:spPr>
      </p:pic>
    </p:spTree>
    <p:custDataLst>
      <p:tags r:id="rId1"/>
    </p:custDataLst>
    <p:extLst>
      <p:ext uri="{BB962C8B-B14F-4D97-AF65-F5344CB8AC3E}">
        <p14:creationId xmlns:p14="http://schemas.microsoft.com/office/powerpoint/2010/main" val="3733049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5" name="组合 4">
              <a:extLst>
                <a:ext uri="{FF2B5EF4-FFF2-40B4-BE49-F238E27FC236}">
                  <a16:creationId xmlns:a16="http://schemas.microsoft.com/office/drawing/2014/main" id="{DF9C78F1-3607-8A96-70B8-0BCFF58C1CD4}"/>
                </a:ext>
              </a:extLst>
            </p:cNvPr>
            <p:cNvGrpSpPr/>
            <p:nvPr/>
          </p:nvGrpSpPr>
          <p:grpSpPr>
            <a:xfrm>
              <a:off x="369039" y="187678"/>
              <a:ext cx="11334325" cy="4039078"/>
              <a:chOff x="132938" y="-1596655"/>
              <a:chExt cx="11334325" cy="4039078"/>
            </a:xfrm>
          </p:grpSpPr>
          <p:sp>
            <p:nvSpPr>
              <p:cNvPr id="9" name="文本框 8">
                <a:extLst>
                  <a:ext uri="{FF2B5EF4-FFF2-40B4-BE49-F238E27FC236}">
                    <a16:creationId xmlns:a16="http://schemas.microsoft.com/office/drawing/2014/main" id="{17BF8D18-7453-EDBA-3AE8-410922AED8D0}"/>
                  </a:ext>
                </a:extLst>
              </p:cNvPr>
              <p:cNvSpPr txBox="1"/>
              <p:nvPr/>
            </p:nvSpPr>
            <p:spPr>
              <a:xfrm>
                <a:off x="132938" y="-159665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04</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66970" y="-153458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结果对比（上图为</a:t>
                </a:r>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编码，下图为手动编码）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grpSp>
      <p:sp>
        <p:nvSpPr>
          <p:cNvPr id="22" name="矩形 21">
            <a:extLst>
              <a:ext uri="{FF2B5EF4-FFF2-40B4-BE49-F238E27FC236}">
                <a16:creationId xmlns:a16="http://schemas.microsoft.com/office/drawing/2014/main" id="{5415AAF5-04C5-7D42-BF18-5F02D18FFCF3}"/>
              </a:ext>
            </a:extLst>
          </p:cNvPr>
          <p:cNvSpPr/>
          <p:nvPr/>
        </p:nvSpPr>
        <p:spPr>
          <a:xfrm>
            <a:off x="3413896" y="6122284"/>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bg1"/>
                </a:solidFill>
                <a:latin typeface="Arial" panose="020B0604020202020204" pitchFamily="34" charset="0"/>
                <a:ea typeface="微软雅黑" panose="020B0503020204020204" pitchFamily="34" charset="-122"/>
              </a:rPr>
              <a:t>随机森林</a:t>
            </a:r>
            <a:endParaRPr kumimoji="1" lang="en-US" altLang="zh-CN" b="1" dirty="0">
              <a:solidFill>
                <a:schemeClr val="bg1"/>
              </a:solidFill>
              <a:latin typeface="Arial" panose="020B0604020202020204" pitchFamily="34" charset="0"/>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1273F0F-2FEF-D633-C484-192647145748}"/>
              </a:ext>
            </a:extLst>
          </p:cNvPr>
          <p:cNvGraphicFramePr>
            <a:graphicFrameLocks noGrp="1"/>
          </p:cNvGraphicFramePr>
          <p:nvPr>
            <p:extLst>
              <p:ext uri="{D42A27DB-BD31-4B8C-83A1-F6EECF244321}">
                <p14:modId xmlns:p14="http://schemas.microsoft.com/office/powerpoint/2010/main" val="3773527042"/>
              </p:ext>
            </p:extLst>
          </p:nvPr>
        </p:nvGraphicFramePr>
        <p:xfrm>
          <a:off x="7962341" y="1306466"/>
          <a:ext cx="3872208" cy="4827920"/>
        </p:xfrm>
        <a:graphic>
          <a:graphicData uri="http://schemas.openxmlformats.org/drawingml/2006/table">
            <a:tbl>
              <a:tblPr firstRow="1" bandRow="1">
                <a:tableStyleId>{5C22544A-7EE6-4342-B048-85BDC9FD1C3A}</a:tableStyleId>
              </a:tblPr>
              <a:tblGrid>
                <a:gridCol w="1290736">
                  <a:extLst>
                    <a:ext uri="{9D8B030D-6E8A-4147-A177-3AD203B41FA5}">
                      <a16:colId xmlns:a16="http://schemas.microsoft.com/office/drawing/2014/main" val="427213545"/>
                    </a:ext>
                  </a:extLst>
                </a:gridCol>
                <a:gridCol w="1290736">
                  <a:extLst>
                    <a:ext uri="{9D8B030D-6E8A-4147-A177-3AD203B41FA5}">
                      <a16:colId xmlns:a16="http://schemas.microsoft.com/office/drawing/2014/main" val="1869730889"/>
                    </a:ext>
                  </a:extLst>
                </a:gridCol>
                <a:gridCol w="1290736">
                  <a:extLst>
                    <a:ext uri="{9D8B030D-6E8A-4147-A177-3AD203B41FA5}">
                      <a16:colId xmlns:a16="http://schemas.microsoft.com/office/drawing/2014/main" val="977009535"/>
                    </a:ext>
                  </a:extLst>
                </a:gridCol>
              </a:tblGrid>
              <a:tr h="965584">
                <a:tc>
                  <a:txBody>
                    <a:bodyPr/>
                    <a:lstStyle/>
                    <a:p>
                      <a:pPr algn="ctr"/>
                      <a:r>
                        <a:rPr lang="zh-CN" altLang="en-US" sz="1800" dirty="0"/>
                        <a:t>指标</a:t>
                      </a:r>
                    </a:p>
                  </a:txBody>
                  <a:tcPr/>
                </a:tc>
                <a:tc>
                  <a:txBody>
                    <a:bodyPr/>
                    <a:lstStyle/>
                    <a:p>
                      <a:pPr algn="ctr"/>
                      <a:r>
                        <a:rPr lang="en-US" altLang="zh-CN" sz="1800" dirty="0"/>
                        <a:t>One-hot</a:t>
                      </a:r>
                      <a:endParaRPr lang="zh-CN" altLang="en-US" sz="1800" dirty="0"/>
                    </a:p>
                  </a:txBody>
                  <a:tcPr/>
                </a:tc>
                <a:tc>
                  <a:txBody>
                    <a:bodyPr/>
                    <a:lstStyle/>
                    <a:p>
                      <a:pPr algn="ctr"/>
                      <a:r>
                        <a:rPr lang="zh-CN" altLang="en-US" sz="1800" dirty="0"/>
                        <a:t>手动编码</a:t>
                      </a:r>
                    </a:p>
                  </a:txBody>
                  <a:tcPr/>
                </a:tc>
                <a:extLst>
                  <a:ext uri="{0D108BD9-81ED-4DB2-BD59-A6C34878D82A}">
                    <a16:rowId xmlns:a16="http://schemas.microsoft.com/office/drawing/2014/main" val="1899302223"/>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MSE</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59875.26</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88958.09</a:t>
                      </a:r>
                    </a:p>
                  </a:txBody>
                  <a:tcPr marL="6350" marR="6350" marT="6350" marB="0" anchor="b"/>
                </a:tc>
                <a:extLst>
                  <a:ext uri="{0D108BD9-81ED-4DB2-BD59-A6C34878D82A}">
                    <a16:rowId xmlns:a16="http://schemas.microsoft.com/office/drawing/2014/main" val="1122941931"/>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RMSE</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244.6942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298.2584</a:t>
                      </a:r>
                    </a:p>
                  </a:txBody>
                  <a:tcPr marL="6350" marR="6350" marT="6350" marB="0" anchor="b"/>
                </a:tc>
                <a:extLst>
                  <a:ext uri="{0D108BD9-81ED-4DB2-BD59-A6C34878D82A}">
                    <a16:rowId xmlns:a16="http://schemas.microsoft.com/office/drawing/2014/main" val="4218427294"/>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MAE</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130.0095</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139.1521</a:t>
                      </a:r>
                    </a:p>
                  </a:txBody>
                  <a:tcPr marL="6350" marR="6350" marT="6350" marB="0" anchor="b"/>
                </a:tc>
                <a:extLst>
                  <a:ext uri="{0D108BD9-81ED-4DB2-BD59-A6C34878D82A}">
                    <a16:rowId xmlns:a16="http://schemas.microsoft.com/office/drawing/2014/main" val="1874418367"/>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0.704415</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0.385904</a:t>
                      </a:r>
                    </a:p>
                  </a:txBody>
                  <a:tcPr marL="6350" marR="6350" marT="6350" marB="0" anchor="b"/>
                </a:tc>
                <a:extLst>
                  <a:ext uri="{0D108BD9-81ED-4DB2-BD59-A6C34878D82A}">
                    <a16:rowId xmlns:a16="http://schemas.microsoft.com/office/drawing/2014/main" val="525017808"/>
                  </a:ext>
                </a:extLst>
              </a:tr>
            </a:tbl>
          </a:graphicData>
        </a:graphic>
      </p:graphicFrame>
      <p:pic>
        <p:nvPicPr>
          <p:cNvPr id="4" name="图片 3" descr="图形用户界面, 图表&#10;&#10;描述已自动生成">
            <a:extLst>
              <a:ext uri="{FF2B5EF4-FFF2-40B4-BE49-F238E27FC236}">
                <a16:creationId xmlns:a16="http://schemas.microsoft.com/office/drawing/2014/main" id="{C0A4D5D5-3240-0009-F8EF-AC4D16BF731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2216" y="1093862"/>
            <a:ext cx="6034718" cy="4827920"/>
          </a:xfrm>
          <a:prstGeom prst="rect">
            <a:avLst/>
          </a:prstGeom>
          <a:noFill/>
          <a:ln>
            <a:noFill/>
          </a:ln>
        </p:spPr>
      </p:pic>
    </p:spTree>
    <p:custDataLst>
      <p:tags r:id="rId1"/>
    </p:custDataLst>
    <p:extLst>
      <p:ext uri="{BB962C8B-B14F-4D97-AF65-F5344CB8AC3E}">
        <p14:creationId xmlns:p14="http://schemas.microsoft.com/office/powerpoint/2010/main" val="3384435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5" name="组合 4">
              <a:extLst>
                <a:ext uri="{FF2B5EF4-FFF2-40B4-BE49-F238E27FC236}">
                  <a16:creationId xmlns:a16="http://schemas.microsoft.com/office/drawing/2014/main" id="{DF9C78F1-3607-8A96-70B8-0BCFF58C1CD4}"/>
                </a:ext>
              </a:extLst>
            </p:cNvPr>
            <p:cNvGrpSpPr/>
            <p:nvPr/>
          </p:nvGrpSpPr>
          <p:grpSpPr>
            <a:xfrm>
              <a:off x="369039" y="187678"/>
              <a:ext cx="11334325" cy="4039078"/>
              <a:chOff x="132938" y="-1596655"/>
              <a:chExt cx="11334325" cy="4039078"/>
            </a:xfrm>
          </p:grpSpPr>
          <p:sp>
            <p:nvSpPr>
              <p:cNvPr id="9" name="文本框 8">
                <a:extLst>
                  <a:ext uri="{FF2B5EF4-FFF2-40B4-BE49-F238E27FC236}">
                    <a16:creationId xmlns:a16="http://schemas.microsoft.com/office/drawing/2014/main" id="{17BF8D18-7453-EDBA-3AE8-410922AED8D0}"/>
                  </a:ext>
                </a:extLst>
              </p:cNvPr>
              <p:cNvSpPr txBox="1"/>
              <p:nvPr/>
            </p:nvSpPr>
            <p:spPr>
              <a:xfrm>
                <a:off x="132938" y="-159665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05</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66970" y="-153458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结果对比（上图为</a:t>
                </a:r>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编码，下图为手动编码）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grpSp>
      <p:sp>
        <p:nvSpPr>
          <p:cNvPr id="22" name="矩形 21">
            <a:extLst>
              <a:ext uri="{FF2B5EF4-FFF2-40B4-BE49-F238E27FC236}">
                <a16:creationId xmlns:a16="http://schemas.microsoft.com/office/drawing/2014/main" id="{5415AAF5-04C5-7D42-BF18-5F02D18FFCF3}"/>
              </a:ext>
            </a:extLst>
          </p:cNvPr>
          <p:cNvSpPr/>
          <p:nvPr/>
        </p:nvSpPr>
        <p:spPr>
          <a:xfrm>
            <a:off x="3413896" y="6122284"/>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bg1"/>
                </a:solidFill>
                <a:latin typeface="Arial" panose="020B0604020202020204" pitchFamily="34" charset="0"/>
                <a:ea typeface="微软雅黑" panose="020B0503020204020204" pitchFamily="34" charset="-122"/>
              </a:rPr>
              <a:t>神经网络回归</a:t>
            </a:r>
            <a:endParaRPr kumimoji="1" lang="en-US" altLang="zh-CN" b="1" dirty="0">
              <a:solidFill>
                <a:schemeClr val="bg1"/>
              </a:solidFill>
              <a:latin typeface="Arial" panose="020B0604020202020204" pitchFamily="34" charset="0"/>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1273F0F-2FEF-D633-C484-192647145748}"/>
              </a:ext>
            </a:extLst>
          </p:cNvPr>
          <p:cNvGraphicFramePr>
            <a:graphicFrameLocks noGrp="1"/>
          </p:cNvGraphicFramePr>
          <p:nvPr>
            <p:extLst>
              <p:ext uri="{D42A27DB-BD31-4B8C-83A1-F6EECF244321}">
                <p14:modId xmlns:p14="http://schemas.microsoft.com/office/powerpoint/2010/main" val="2273464427"/>
              </p:ext>
            </p:extLst>
          </p:nvPr>
        </p:nvGraphicFramePr>
        <p:xfrm>
          <a:off x="7962341" y="1306466"/>
          <a:ext cx="3872208" cy="4827920"/>
        </p:xfrm>
        <a:graphic>
          <a:graphicData uri="http://schemas.openxmlformats.org/drawingml/2006/table">
            <a:tbl>
              <a:tblPr firstRow="1" bandRow="1">
                <a:tableStyleId>{5C22544A-7EE6-4342-B048-85BDC9FD1C3A}</a:tableStyleId>
              </a:tblPr>
              <a:tblGrid>
                <a:gridCol w="1290736">
                  <a:extLst>
                    <a:ext uri="{9D8B030D-6E8A-4147-A177-3AD203B41FA5}">
                      <a16:colId xmlns:a16="http://schemas.microsoft.com/office/drawing/2014/main" val="427213545"/>
                    </a:ext>
                  </a:extLst>
                </a:gridCol>
                <a:gridCol w="1290736">
                  <a:extLst>
                    <a:ext uri="{9D8B030D-6E8A-4147-A177-3AD203B41FA5}">
                      <a16:colId xmlns:a16="http://schemas.microsoft.com/office/drawing/2014/main" val="1869730889"/>
                    </a:ext>
                  </a:extLst>
                </a:gridCol>
                <a:gridCol w="1290736">
                  <a:extLst>
                    <a:ext uri="{9D8B030D-6E8A-4147-A177-3AD203B41FA5}">
                      <a16:colId xmlns:a16="http://schemas.microsoft.com/office/drawing/2014/main" val="977009535"/>
                    </a:ext>
                  </a:extLst>
                </a:gridCol>
              </a:tblGrid>
              <a:tr h="965584">
                <a:tc>
                  <a:txBody>
                    <a:bodyPr/>
                    <a:lstStyle/>
                    <a:p>
                      <a:pPr algn="ctr"/>
                      <a:r>
                        <a:rPr lang="zh-CN" altLang="en-US" sz="1800" dirty="0"/>
                        <a:t>指标</a:t>
                      </a:r>
                    </a:p>
                  </a:txBody>
                  <a:tcPr/>
                </a:tc>
                <a:tc>
                  <a:txBody>
                    <a:bodyPr/>
                    <a:lstStyle/>
                    <a:p>
                      <a:pPr algn="ctr"/>
                      <a:r>
                        <a:rPr lang="en-US" altLang="zh-CN" sz="1800" dirty="0"/>
                        <a:t>One-hot</a:t>
                      </a:r>
                      <a:endParaRPr lang="zh-CN" altLang="en-US" sz="1800" dirty="0"/>
                    </a:p>
                  </a:txBody>
                  <a:tcPr/>
                </a:tc>
                <a:tc>
                  <a:txBody>
                    <a:bodyPr/>
                    <a:lstStyle/>
                    <a:p>
                      <a:pPr algn="ctr"/>
                      <a:r>
                        <a:rPr lang="zh-CN" altLang="en-US" sz="1800" dirty="0"/>
                        <a:t>手动编码</a:t>
                      </a:r>
                    </a:p>
                  </a:txBody>
                  <a:tcPr/>
                </a:tc>
                <a:extLst>
                  <a:ext uri="{0D108BD9-81ED-4DB2-BD59-A6C34878D82A}">
                    <a16:rowId xmlns:a16="http://schemas.microsoft.com/office/drawing/2014/main" val="1899302223"/>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MSE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82649.22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75027.11</a:t>
                      </a:r>
                    </a:p>
                  </a:txBody>
                  <a:tcPr marL="6350" marR="6350" marT="6350" marB="0" anchor="b"/>
                </a:tc>
                <a:extLst>
                  <a:ext uri="{0D108BD9-81ED-4DB2-BD59-A6C34878D82A}">
                    <a16:rowId xmlns:a16="http://schemas.microsoft.com/office/drawing/2014/main" val="1122941931"/>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RMSE</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287.4878</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273.9108</a:t>
                      </a:r>
                    </a:p>
                  </a:txBody>
                  <a:tcPr marL="6350" marR="6350" marT="6350" marB="0" anchor="b"/>
                </a:tc>
                <a:extLst>
                  <a:ext uri="{0D108BD9-81ED-4DB2-BD59-A6C34878D82A}">
                    <a16:rowId xmlns:a16="http://schemas.microsoft.com/office/drawing/2014/main" val="4218427294"/>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MAE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189.9972</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186.224</a:t>
                      </a:r>
                    </a:p>
                  </a:txBody>
                  <a:tcPr marL="6350" marR="6350" marT="6350" marB="0" anchor="b"/>
                </a:tc>
                <a:extLst>
                  <a:ext uri="{0D108BD9-81ED-4DB2-BD59-A6C34878D82A}">
                    <a16:rowId xmlns:a16="http://schemas.microsoft.com/office/drawing/2014/main" val="1874418367"/>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0.591987</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0.482072</a:t>
                      </a:r>
                    </a:p>
                  </a:txBody>
                  <a:tcPr marL="6350" marR="6350" marT="6350" marB="0" anchor="b"/>
                </a:tc>
                <a:extLst>
                  <a:ext uri="{0D108BD9-81ED-4DB2-BD59-A6C34878D82A}">
                    <a16:rowId xmlns:a16="http://schemas.microsoft.com/office/drawing/2014/main" val="525017808"/>
                  </a:ext>
                </a:extLst>
              </a:tr>
            </a:tbl>
          </a:graphicData>
        </a:graphic>
      </p:graphicFrame>
      <p:pic>
        <p:nvPicPr>
          <p:cNvPr id="2" name="图片 1" descr="图表&#10;&#10;描述已自动生成">
            <a:extLst>
              <a:ext uri="{FF2B5EF4-FFF2-40B4-BE49-F238E27FC236}">
                <a16:creationId xmlns:a16="http://schemas.microsoft.com/office/drawing/2014/main" id="{BF62319D-D596-C51F-E463-421DDC7B9F7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6895" y="920024"/>
            <a:ext cx="6283862" cy="5027090"/>
          </a:xfrm>
          <a:prstGeom prst="rect">
            <a:avLst/>
          </a:prstGeom>
          <a:noFill/>
          <a:ln>
            <a:noFill/>
          </a:ln>
        </p:spPr>
      </p:pic>
    </p:spTree>
    <p:custDataLst>
      <p:tags r:id="rId1"/>
    </p:custDataLst>
    <p:extLst>
      <p:ext uri="{BB962C8B-B14F-4D97-AF65-F5344CB8AC3E}">
        <p14:creationId xmlns:p14="http://schemas.microsoft.com/office/powerpoint/2010/main" val="21554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b="1" dirty="0"/>
              <a:t>一、数据获取</a:t>
            </a:r>
            <a:endParaRPr lang="en-US" dirty="0"/>
          </a:p>
        </p:txBody>
      </p:sp>
      <p:sp>
        <p:nvSpPr>
          <p:cNvPr id="25" name="文本占位符 24"/>
          <p:cNvSpPr>
            <a:spLocks noGrp="1"/>
          </p:cNvSpPr>
          <p:nvPr>
            <p:ph type="body" sz="quarter" idx="1" hasCustomPrompt="1"/>
          </p:nvPr>
        </p:nvSpPr>
        <p:spPr/>
        <p:txBody>
          <a:bodyPr/>
          <a:lstStyle/>
          <a:p>
            <a:r>
              <a:rPr lang="en-US" altLang="zh-CN" dirty="0"/>
              <a:t>Python</a:t>
            </a:r>
            <a:r>
              <a:rPr lang="zh-CN" altLang="en-US" dirty="0"/>
              <a:t>爬取数据</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0" y="-2734"/>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5" name="组合 4">
              <a:extLst>
                <a:ext uri="{FF2B5EF4-FFF2-40B4-BE49-F238E27FC236}">
                  <a16:creationId xmlns:a16="http://schemas.microsoft.com/office/drawing/2014/main" id="{DF9C78F1-3607-8A96-70B8-0BCFF58C1CD4}"/>
                </a:ext>
              </a:extLst>
            </p:cNvPr>
            <p:cNvGrpSpPr/>
            <p:nvPr/>
          </p:nvGrpSpPr>
          <p:grpSpPr>
            <a:xfrm>
              <a:off x="369039" y="187678"/>
              <a:ext cx="11334325" cy="4039078"/>
              <a:chOff x="132938" y="-1596655"/>
              <a:chExt cx="11334325" cy="4039078"/>
            </a:xfrm>
          </p:grpSpPr>
          <p:sp>
            <p:nvSpPr>
              <p:cNvPr id="9" name="文本框 8">
                <a:extLst>
                  <a:ext uri="{FF2B5EF4-FFF2-40B4-BE49-F238E27FC236}">
                    <a16:creationId xmlns:a16="http://schemas.microsoft.com/office/drawing/2014/main" id="{17BF8D18-7453-EDBA-3AE8-410922AED8D0}"/>
                  </a:ext>
                </a:extLst>
              </p:cNvPr>
              <p:cNvSpPr txBox="1"/>
              <p:nvPr/>
            </p:nvSpPr>
            <p:spPr>
              <a:xfrm>
                <a:off x="132938" y="-159665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06</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66970" y="-153458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结果对比（上图为</a:t>
                </a:r>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编码，下图为手动编码）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grpSp>
      <p:sp>
        <p:nvSpPr>
          <p:cNvPr id="22" name="矩形 21">
            <a:extLst>
              <a:ext uri="{FF2B5EF4-FFF2-40B4-BE49-F238E27FC236}">
                <a16:creationId xmlns:a16="http://schemas.microsoft.com/office/drawing/2014/main" id="{5415AAF5-04C5-7D42-BF18-5F02D18FFCF3}"/>
              </a:ext>
            </a:extLst>
          </p:cNvPr>
          <p:cNvSpPr/>
          <p:nvPr/>
        </p:nvSpPr>
        <p:spPr>
          <a:xfrm>
            <a:off x="3413896" y="6122284"/>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bg1"/>
                </a:solidFill>
                <a:latin typeface="Arial" panose="020B0604020202020204" pitchFamily="34" charset="0"/>
                <a:ea typeface="微软雅黑" panose="020B0503020204020204" pitchFamily="34" charset="-122"/>
              </a:rPr>
              <a:t>线性回归</a:t>
            </a:r>
            <a:endParaRPr kumimoji="1" lang="en-US" altLang="zh-CN" b="1" dirty="0">
              <a:solidFill>
                <a:schemeClr val="bg1"/>
              </a:solidFill>
              <a:latin typeface="Arial" panose="020B0604020202020204" pitchFamily="34" charset="0"/>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1273F0F-2FEF-D633-C484-192647145748}"/>
              </a:ext>
            </a:extLst>
          </p:cNvPr>
          <p:cNvGraphicFramePr>
            <a:graphicFrameLocks noGrp="1"/>
          </p:cNvGraphicFramePr>
          <p:nvPr>
            <p:extLst>
              <p:ext uri="{D42A27DB-BD31-4B8C-83A1-F6EECF244321}">
                <p14:modId xmlns:p14="http://schemas.microsoft.com/office/powerpoint/2010/main" val="1384135170"/>
              </p:ext>
            </p:extLst>
          </p:nvPr>
        </p:nvGraphicFramePr>
        <p:xfrm>
          <a:off x="7962341" y="1306466"/>
          <a:ext cx="3872208" cy="4827920"/>
        </p:xfrm>
        <a:graphic>
          <a:graphicData uri="http://schemas.openxmlformats.org/drawingml/2006/table">
            <a:tbl>
              <a:tblPr firstRow="1" bandRow="1">
                <a:tableStyleId>{5C22544A-7EE6-4342-B048-85BDC9FD1C3A}</a:tableStyleId>
              </a:tblPr>
              <a:tblGrid>
                <a:gridCol w="1290736">
                  <a:extLst>
                    <a:ext uri="{9D8B030D-6E8A-4147-A177-3AD203B41FA5}">
                      <a16:colId xmlns:a16="http://schemas.microsoft.com/office/drawing/2014/main" val="427213545"/>
                    </a:ext>
                  </a:extLst>
                </a:gridCol>
                <a:gridCol w="1290736">
                  <a:extLst>
                    <a:ext uri="{9D8B030D-6E8A-4147-A177-3AD203B41FA5}">
                      <a16:colId xmlns:a16="http://schemas.microsoft.com/office/drawing/2014/main" val="1869730889"/>
                    </a:ext>
                  </a:extLst>
                </a:gridCol>
                <a:gridCol w="1290736">
                  <a:extLst>
                    <a:ext uri="{9D8B030D-6E8A-4147-A177-3AD203B41FA5}">
                      <a16:colId xmlns:a16="http://schemas.microsoft.com/office/drawing/2014/main" val="977009535"/>
                    </a:ext>
                  </a:extLst>
                </a:gridCol>
              </a:tblGrid>
              <a:tr h="965584">
                <a:tc>
                  <a:txBody>
                    <a:bodyPr/>
                    <a:lstStyle/>
                    <a:p>
                      <a:pPr algn="ctr"/>
                      <a:r>
                        <a:rPr lang="zh-CN" altLang="en-US" sz="1800" dirty="0"/>
                        <a:t>指标</a:t>
                      </a:r>
                    </a:p>
                  </a:txBody>
                  <a:tcPr/>
                </a:tc>
                <a:tc>
                  <a:txBody>
                    <a:bodyPr/>
                    <a:lstStyle/>
                    <a:p>
                      <a:pPr algn="ctr"/>
                      <a:r>
                        <a:rPr lang="en-US" altLang="zh-CN" sz="1800" dirty="0"/>
                        <a:t>One-hot</a:t>
                      </a:r>
                      <a:endParaRPr lang="zh-CN" altLang="en-US" sz="1800" dirty="0"/>
                    </a:p>
                  </a:txBody>
                  <a:tcPr/>
                </a:tc>
                <a:tc>
                  <a:txBody>
                    <a:bodyPr/>
                    <a:lstStyle/>
                    <a:p>
                      <a:pPr algn="ctr"/>
                      <a:r>
                        <a:rPr lang="zh-CN" altLang="en-US" sz="1800" dirty="0"/>
                        <a:t>手动编码</a:t>
                      </a:r>
                    </a:p>
                  </a:txBody>
                  <a:tcPr/>
                </a:tc>
                <a:extLst>
                  <a:ext uri="{0D108BD9-81ED-4DB2-BD59-A6C34878D82A}">
                    <a16:rowId xmlns:a16="http://schemas.microsoft.com/office/drawing/2014/main" val="1899302223"/>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MSE</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72740.24</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75579.91</a:t>
                      </a:r>
                    </a:p>
                  </a:txBody>
                  <a:tcPr marL="6350" marR="6350" marT="6350" marB="0" anchor="b"/>
                </a:tc>
                <a:extLst>
                  <a:ext uri="{0D108BD9-81ED-4DB2-BD59-A6C34878D82A}">
                    <a16:rowId xmlns:a16="http://schemas.microsoft.com/office/drawing/2014/main" val="1122941931"/>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RMSE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269.704</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274.918</a:t>
                      </a:r>
                    </a:p>
                  </a:txBody>
                  <a:tcPr marL="6350" marR="6350" marT="6350" marB="0" anchor="b"/>
                </a:tc>
                <a:extLst>
                  <a:ext uri="{0D108BD9-81ED-4DB2-BD59-A6C34878D82A}">
                    <a16:rowId xmlns:a16="http://schemas.microsoft.com/office/drawing/2014/main" val="4218427294"/>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MAE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178.6955</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187.1952</a:t>
                      </a:r>
                    </a:p>
                  </a:txBody>
                  <a:tcPr marL="6350" marR="6350" marT="6350" marB="0" anchor="b"/>
                </a:tc>
                <a:extLst>
                  <a:ext uri="{0D108BD9-81ED-4DB2-BD59-A6C34878D82A}">
                    <a16:rowId xmlns:a16="http://schemas.microsoft.com/office/drawing/2014/main" val="1874418367"/>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0.640905</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0.478256</a:t>
                      </a:r>
                    </a:p>
                  </a:txBody>
                  <a:tcPr marL="6350" marR="6350" marT="6350" marB="0" anchor="b"/>
                </a:tc>
                <a:extLst>
                  <a:ext uri="{0D108BD9-81ED-4DB2-BD59-A6C34878D82A}">
                    <a16:rowId xmlns:a16="http://schemas.microsoft.com/office/drawing/2014/main" val="525017808"/>
                  </a:ext>
                </a:extLst>
              </a:tr>
            </a:tbl>
          </a:graphicData>
        </a:graphic>
      </p:graphicFrame>
      <p:pic>
        <p:nvPicPr>
          <p:cNvPr id="4" name="图片 3" descr="图形用户界面, 图表&#10;&#10;描述已自动生成">
            <a:extLst>
              <a:ext uri="{FF2B5EF4-FFF2-40B4-BE49-F238E27FC236}">
                <a16:creationId xmlns:a16="http://schemas.microsoft.com/office/drawing/2014/main" id="{D9A5A34F-21EE-F11B-A845-CBD25F01158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070" y="1173963"/>
            <a:ext cx="6011147" cy="4809394"/>
          </a:xfrm>
          <a:prstGeom prst="rect">
            <a:avLst/>
          </a:prstGeom>
          <a:noFill/>
          <a:ln>
            <a:noFill/>
          </a:ln>
        </p:spPr>
      </p:pic>
    </p:spTree>
    <p:custDataLst>
      <p:tags r:id="rId1"/>
    </p:custDataLst>
    <p:extLst>
      <p:ext uri="{BB962C8B-B14F-4D97-AF65-F5344CB8AC3E}">
        <p14:creationId xmlns:p14="http://schemas.microsoft.com/office/powerpoint/2010/main" val="1312759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0" y="-2734"/>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5" name="组合 4">
              <a:extLst>
                <a:ext uri="{FF2B5EF4-FFF2-40B4-BE49-F238E27FC236}">
                  <a16:creationId xmlns:a16="http://schemas.microsoft.com/office/drawing/2014/main" id="{DF9C78F1-3607-8A96-70B8-0BCFF58C1CD4}"/>
                </a:ext>
              </a:extLst>
            </p:cNvPr>
            <p:cNvGrpSpPr/>
            <p:nvPr/>
          </p:nvGrpSpPr>
          <p:grpSpPr>
            <a:xfrm>
              <a:off x="369039" y="187678"/>
              <a:ext cx="11334325" cy="4039078"/>
              <a:chOff x="132938" y="-1596655"/>
              <a:chExt cx="11334325" cy="4039078"/>
            </a:xfrm>
          </p:grpSpPr>
          <p:sp>
            <p:nvSpPr>
              <p:cNvPr id="9" name="文本框 8">
                <a:extLst>
                  <a:ext uri="{FF2B5EF4-FFF2-40B4-BE49-F238E27FC236}">
                    <a16:creationId xmlns:a16="http://schemas.microsoft.com/office/drawing/2014/main" id="{17BF8D18-7453-EDBA-3AE8-410922AED8D0}"/>
                  </a:ext>
                </a:extLst>
              </p:cNvPr>
              <p:cNvSpPr txBox="1"/>
              <p:nvPr/>
            </p:nvSpPr>
            <p:spPr>
              <a:xfrm>
                <a:off x="132938" y="-159665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07</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66970" y="-153458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结果对比（上图为</a:t>
                </a:r>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编码，下图为手动编码）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grpSp>
      <p:sp>
        <p:nvSpPr>
          <p:cNvPr id="22" name="矩形 21">
            <a:extLst>
              <a:ext uri="{FF2B5EF4-FFF2-40B4-BE49-F238E27FC236}">
                <a16:creationId xmlns:a16="http://schemas.microsoft.com/office/drawing/2014/main" id="{5415AAF5-04C5-7D42-BF18-5F02D18FFCF3}"/>
              </a:ext>
            </a:extLst>
          </p:cNvPr>
          <p:cNvSpPr/>
          <p:nvPr/>
        </p:nvSpPr>
        <p:spPr>
          <a:xfrm>
            <a:off x="3413896" y="6122284"/>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en-US" altLang="zh-CN" b="1" dirty="0">
                <a:solidFill>
                  <a:schemeClr val="bg1"/>
                </a:solidFill>
                <a:latin typeface="Arial" panose="020B0604020202020204" pitchFamily="34" charset="0"/>
                <a:ea typeface="微软雅黑" panose="020B0503020204020204" pitchFamily="34" charset="-122"/>
              </a:rPr>
              <a:t>Lasso</a:t>
            </a:r>
            <a:r>
              <a:rPr kumimoji="1" lang="zh-CN" altLang="en-US" b="1" dirty="0">
                <a:solidFill>
                  <a:schemeClr val="bg1"/>
                </a:solidFill>
                <a:latin typeface="Arial" panose="020B0604020202020204" pitchFamily="34" charset="0"/>
                <a:ea typeface="微软雅黑" panose="020B0503020204020204" pitchFamily="34" charset="-122"/>
              </a:rPr>
              <a:t>回归</a:t>
            </a:r>
            <a:endParaRPr kumimoji="1" lang="en-US" altLang="zh-CN" b="1" dirty="0">
              <a:solidFill>
                <a:schemeClr val="bg1"/>
              </a:solidFill>
              <a:latin typeface="Arial" panose="020B0604020202020204" pitchFamily="34" charset="0"/>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1273F0F-2FEF-D633-C484-192647145748}"/>
              </a:ext>
            </a:extLst>
          </p:cNvPr>
          <p:cNvGraphicFramePr>
            <a:graphicFrameLocks noGrp="1"/>
          </p:cNvGraphicFramePr>
          <p:nvPr>
            <p:extLst>
              <p:ext uri="{D42A27DB-BD31-4B8C-83A1-F6EECF244321}">
                <p14:modId xmlns:p14="http://schemas.microsoft.com/office/powerpoint/2010/main" val="3645005977"/>
              </p:ext>
            </p:extLst>
          </p:nvPr>
        </p:nvGraphicFramePr>
        <p:xfrm>
          <a:off x="7962341" y="1306466"/>
          <a:ext cx="3872208" cy="4827920"/>
        </p:xfrm>
        <a:graphic>
          <a:graphicData uri="http://schemas.openxmlformats.org/drawingml/2006/table">
            <a:tbl>
              <a:tblPr firstRow="1" bandRow="1">
                <a:tableStyleId>{5C22544A-7EE6-4342-B048-85BDC9FD1C3A}</a:tableStyleId>
              </a:tblPr>
              <a:tblGrid>
                <a:gridCol w="1290736">
                  <a:extLst>
                    <a:ext uri="{9D8B030D-6E8A-4147-A177-3AD203B41FA5}">
                      <a16:colId xmlns:a16="http://schemas.microsoft.com/office/drawing/2014/main" val="427213545"/>
                    </a:ext>
                  </a:extLst>
                </a:gridCol>
                <a:gridCol w="1290736">
                  <a:extLst>
                    <a:ext uri="{9D8B030D-6E8A-4147-A177-3AD203B41FA5}">
                      <a16:colId xmlns:a16="http://schemas.microsoft.com/office/drawing/2014/main" val="1869730889"/>
                    </a:ext>
                  </a:extLst>
                </a:gridCol>
                <a:gridCol w="1290736">
                  <a:extLst>
                    <a:ext uri="{9D8B030D-6E8A-4147-A177-3AD203B41FA5}">
                      <a16:colId xmlns:a16="http://schemas.microsoft.com/office/drawing/2014/main" val="977009535"/>
                    </a:ext>
                  </a:extLst>
                </a:gridCol>
              </a:tblGrid>
              <a:tr h="965584">
                <a:tc>
                  <a:txBody>
                    <a:bodyPr/>
                    <a:lstStyle/>
                    <a:p>
                      <a:pPr algn="ctr"/>
                      <a:r>
                        <a:rPr lang="zh-CN" altLang="en-US" sz="1800" dirty="0"/>
                        <a:t>指标</a:t>
                      </a:r>
                    </a:p>
                  </a:txBody>
                  <a:tcPr/>
                </a:tc>
                <a:tc>
                  <a:txBody>
                    <a:bodyPr/>
                    <a:lstStyle/>
                    <a:p>
                      <a:pPr algn="ctr"/>
                      <a:r>
                        <a:rPr lang="en-US" altLang="zh-CN" sz="1800" dirty="0"/>
                        <a:t>One-hot</a:t>
                      </a:r>
                      <a:endParaRPr lang="zh-CN" altLang="en-US" sz="1800" dirty="0"/>
                    </a:p>
                  </a:txBody>
                  <a:tcPr/>
                </a:tc>
                <a:tc>
                  <a:txBody>
                    <a:bodyPr/>
                    <a:lstStyle/>
                    <a:p>
                      <a:pPr algn="ctr"/>
                      <a:r>
                        <a:rPr lang="zh-CN" altLang="en-US" sz="1800" dirty="0"/>
                        <a:t>手动编码</a:t>
                      </a:r>
                    </a:p>
                  </a:txBody>
                  <a:tcPr/>
                </a:tc>
                <a:extLst>
                  <a:ext uri="{0D108BD9-81ED-4DB2-BD59-A6C34878D82A}">
                    <a16:rowId xmlns:a16="http://schemas.microsoft.com/office/drawing/2014/main" val="1899302223"/>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MSE</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77664.02</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75694.62</a:t>
                      </a:r>
                    </a:p>
                  </a:txBody>
                  <a:tcPr marL="6350" marR="6350" marT="6350" marB="0" anchor="b"/>
                </a:tc>
                <a:extLst>
                  <a:ext uri="{0D108BD9-81ED-4DB2-BD59-A6C34878D82A}">
                    <a16:rowId xmlns:a16="http://schemas.microsoft.com/office/drawing/2014/main" val="1122941931"/>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RMSE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278.6827</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275.1266</a:t>
                      </a:r>
                    </a:p>
                  </a:txBody>
                  <a:tcPr marL="6350" marR="6350" marT="6350" marB="0" anchor="b"/>
                </a:tc>
                <a:extLst>
                  <a:ext uri="{0D108BD9-81ED-4DB2-BD59-A6C34878D82A}">
                    <a16:rowId xmlns:a16="http://schemas.microsoft.com/office/drawing/2014/main" val="4218427294"/>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MAE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183.8862</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187.6213</a:t>
                      </a:r>
                    </a:p>
                  </a:txBody>
                  <a:tcPr marL="6350" marR="6350" marT="6350" marB="0" anchor="b"/>
                </a:tc>
                <a:extLst>
                  <a:ext uri="{0D108BD9-81ED-4DB2-BD59-A6C34878D82A}">
                    <a16:rowId xmlns:a16="http://schemas.microsoft.com/office/drawing/2014/main" val="1874418367"/>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0.616597</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0.477464</a:t>
                      </a:r>
                    </a:p>
                  </a:txBody>
                  <a:tcPr marL="6350" marR="6350" marT="6350" marB="0" anchor="b"/>
                </a:tc>
                <a:extLst>
                  <a:ext uri="{0D108BD9-81ED-4DB2-BD59-A6C34878D82A}">
                    <a16:rowId xmlns:a16="http://schemas.microsoft.com/office/drawing/2014/main" val="525017808"/>
                  </a:ext>
                </a:extLst>
              </a:tr>
            </a:tbl>
          </a:graphicData>
        </a:graphic>
      </p:graphicFrame>
      <p:pic>
        <p:nvPicPr>
          <p:cNvPr id="2" name="图片 1" descr="图表&#10;&#10;中度可信度描述已自动生成">
            <a:extLst>
              <a:ext uri="{FF2B5EF4-FFF2-40B4-BE49-F238E27FC236}">
                <a16:creationId xmlns:a16="http://schemas.microsoft.com/office/drawing/2014/main" id="{28219632-3C39-6BEC-3601-1A73B1FA57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041" y="991864"/>
            <a:ext cx="6154368" cy="4923494"/>
          </a:xfrm>
          <a:prstGeom prst="rect">
            <a:avLst/>
          </a:prstGeom>
          <a:noFill/>
          <a:ln>
            <a:noFill/>
          </a:ln>
        </p:spPr>
      </p:pic>
    </p:spTree>
    <p:custDataLst>
      <p:tags r:id="rId1"/>
    </p:custDataLst>
    <p:extLst>
      <p:ext uri="{BB962C8B-B14F-4D97-AF65-F5344CB8AC3E}">
        <p14:creationId xmlns:p14="http://schemas.microsoft.com/office/powerpoint/2010/main" val="1966323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0" y="-2734"/>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5" name="组合 4">
              <a:extLst>
                <a:ext uri="{FF2B5EF4-FFF2-40B4-BE49-F238E27FC236}">
                  <a16:creationId xmlns:a16="http://schemas.microsoft.com/office/drawing/2014/main" id="{DF9C78F1-3607-8A96-70B8-0BCFF58C1CD4}"/>
                </a:ext>
              </a:extLst>
            </p:cNvPr>
            <p:cNvGrpSpPr/>
            <p:nvPr/>
          </p:nvGrpSpPr>
          <p:grpSpPr>
            <a:xfrm>
              <a:off x="369039" y="187678"/>
              <a:ext cx="11334325" cy="4039078"/>
              <a:chOff x="132938" y="-1596655"/>
              <a:chExt cx="11334325" cy="4039078"/>
            </a:xfrm>
          </p:grpSpPr>
          <p:sp>
            <p:nvSpPr>
              <p:cNvPr id="9" name="文本框 8">
                <a:extLst>
                  <a:ext uri="{FF2B5EF4-FFF2-40B4-BE49-F238E27FC236}">
                    <a16:creationId xmlns:a16="http://schemas.microsoft.com/office/drawing/2014/main" id="{17BF8D18-7453-EDBA-3AE8-410922AED8D0}"/>
                  </a:ext>
                </a:extLst>
              </p:cNvPr>
              <p:cNvSpPr txBox="1"/>
              <p:nvPr/>
            </p:nvSpPr>
            <p:spPr>
              <a:xfrm>
                <a:off x="132938" y="-159665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08</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66970" y="-153458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结果对比（上图为</a:t>
                </a:r>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编码，下图为手动编码）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grpSp>
      <p:sp>
        <p:nvSpPr>
          <p:cNvPr id="22" name="矩形 21">
            <a:extLst>
              <a:ext uri="{FF2B5EF4-FFF2-40B4-BE49-F238E27FC236}">
                <a16:creationId xmlns:a16="http://schemas.microsoft.com/office/drawing/2014/main" id="{5415AAF5-04C5-7D42-BF18-5F02D18FFCF3}"/>
              </a:ext>
            </a:extLst>
          </p:cNvPr>
          <p:cNvSpPr/>
          <p:nvPr/>
        </p:nvSpPr>
        <p:spPr>
          <a:xfrm>
            <a:off x="3413896" y="6122284"/>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en-US" altLang="zh-CN" b="1" dirty="0" err="1">
                <a:solidFill>
                  <a:schemeClr val="bg1"/>
                </a:solidFill>
                <a:latin typeface="Arial" panose="020B0604020202020204" pitchFamily="34" charset="0"/>
                <a:ea typeface="微软雅黑" panose="020B0503020204020204" pitchFamily="34" charset="-122"/>
              </a:rPr>
              <a:t>Enet</a:t>
            </a:r>
            <a:r>
              <a:rPr kumimoji="1" lang="zh-CN" altLang="en-US" b="1" dirty="0">
                <a:solidFill>
                  <a:schemeClr val="bg1"/>
                </a:solidFill>
                <a:latin typeface="Arial" panose="020B0604020202020204" pitchFamily="34" charset="0"/>
                <a:ea typeface="微软雅黑" panose="020B0503020204020204" pitchFamily="34" charset="-122"/>
              </a:rPr>
              <a:t>回归</a:t>
            </a:r>
            <a:endParaRPr kumimoji="1" lang="en-US" altLang="zh-CN" b="1" dirty="0">
              <a:solidFill>
                <a:schemeClr val="bg1"/>
              </a:solidFill>
              <a:latin typeface="Arial" panose="020B0604020202020204" pitchFamily="34" charset="0"/>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1273F0F-2FEF-D633-C484-192647145748}"/>
              </a:ext>
            </a:extLst>
          </p:cNvPr>
          <p:cNvGraphicFramePr>
            <a:graphicFrameLocks noGrp="1"/>
          </p:cNvGraphicFramePr>
          <p:nvPr>
            <p:extLst>
              <p:ext uri="{D42A27DB-BD31-4B8C-83A1-F6EECF244321}">
                <p14:modId xmlns:p14="http://schemas.microsoft.com/office/powerpoint/2010/main" val="507680193"/>
              </p:ext>
            </p:extLst>
          </p:nvPr>
        </p:nvGraphicFramePr>
        <p:xfrm>
          <a:off x="7962341" y="1306466"/>
          <a:ext cx="3872208" cy="4827920"/>
        </p:xfrm>
        <a:graphic>
          <a:graphicData uri="http://schemas.openxmlformats.org/drawingml/2006/table">
            <a:tbl>
              <a:tblPr firstRow="1" bandRow="1">
                <a:tableStyleId>{5C22544A-7EE6-4342-B048-85BDC9FD1C3A}</a:tableStyleId>
              </a:tblPr>
              <a:tblGrid>
                <a:gridCol w="1290736">
                  <a:extLst>
                    <a:ext uri="{9D8B030D-6E8A-4147-A177-3AD203B41FA5}">
                      <a16:colId xmlns:a16="http://schemas.microsoft.com/office/drawing/2014/main" val="427213545"/>
                    </a:ext>
                  </a:extLst>
                </a:gridCol>
                <a:gridCol w="1290736">
                  <a:extLst>
                    <a:ext uri="{9D8B030D-6E8A-4147-A177-3AD203B41FA5}">
                      <a16:colId xmlns:a16="http://schemas.microsoft.com/office/drawing/2014/main" val="1869730889"/>
                    </a:ext>
                  </a:extLst>
                </a:gridCol>
                <a:gridCol w="1290736">
                  <a:extLst>
                    <a:ext uri="{9D8B030D-6E8A-4147-A177-3AD203B41FA5}">
                      <a16:colId xmlns:a16="http://schemas.microsoft.com/office/drawing/2014/main" val="977009535"/>
                    </a:ext>
                  </a:extLst>
                </a:gridCol>
              </a:tblGrid>
              <a:tr h="965584">
                <a:tc>
                  <a:txBody>
                    <a:bodyPr/>
                    <a:lstStyle/>
                    <a:p>
                      <a:pPr algn="ctr"/>
                      <a:r>
                        <a:rPr lang="zh-CN" altLang="en-US" sz="1800" dirty="0"/>
                        <a:t>指标</a:t>
                      </a:r>
                    </a:p>
                  </a:txBody>
                  <a:tcPr/>
                </a:tc>
                <a:tc>
                  <a:txBody>
                    <a:bodyPr/>
                    <a:lstStyle/>
                    <a:p>
                      <a:pPr algn="ctr"/>
                      <a:r>
                        <a:rPr lang="en-US" altLang="zh-CN" sz="1800" dirty="0"/>
                        <a:t>One-hot</a:t>
                      </a:r>
                      <a:endParaRPr lang="zh-CN" altLang="en-US" sz="1800" dirty="0"/>
                    </a:p>
                  </a:txBody>
                  <a:tcPr/>
                </a:tc>
                <a:tc>
                  <a:txBody>
                    <a:bodyPr/>
                    <a:lstStyle/>
                    <a:p>
                      <a:pPr algn="ctr"/>
                      <a:r>
                        <a:rPr lang="zh-CN" altLang="en-US" sz="1800" dirty="0"/>
                        <a:t>手动编码</a:t>
                      </a:r>
                    </a:p>
                  </a:txBody>
                  <a:tcPr/>
                </a:tc>
                <a:extLst>
                  <a:ext uri="{0D108BD9-81ED-4DB2-BD59-A6C34878D82A}">
                    <a16:rowId xmlns:a16="http://schemas.microsoft.com/office/drawing/2014/main" val="1899302223"/>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MSE</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80247.23</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76043.74</a:t>
                      </a:r>
                    </a:p>
                  </a:txBody>
                  <a:tcPr marL="6350" marR="6350" marT="6350" marB="0" anchor="b"/>
                </a:tc>
                <a:extLst>
                  <a:ext uri="{0D108BD9-81ED-4DB2-BD59-A6C34878D82A}">
                    <a16:rowId xmlns:a16="http://schemas.microsoft.com/office/drawing/2014/main" val="1122941931"/>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RMSE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283.2794</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275.7603</a:t>
                      </a:r>
                    </a:p>
                  </a:txBody>
                  <a:tcPr marL="6350" marR="6350" marT="6350" marB="0" anchor="b"/>
                </a:tc>
                <a:extLst>
                  <a:ext uri="{0D108BD9-81ED-4DB2-BD59-A6C34878D82A}">
                    <a16:rowId xmlns:a16="http://schemas.microsoft.com/office/drawing/2014/main" val="4218427294"/>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MAE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188.3161</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188.4867</a:t>
                      </a:r>
                    </a:p>
                  </a:txBody>
                  <a:tcPr marL="6350" marR="6350" marT="6350" marB="0" anchor="b"/>
                </a:tc>
                <a:extLst>
                  <a:ext uri="{0D108BD9-81ED-4DB2-BD59-A6C34878D82A}">
                    <a16:rowId xmlns:a16="http://schemas.microsoft.com/office/drawing/2014/main" val="1874418367"/>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0.603845</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0.475054</a:t>
                      </a:r>
                    </a:p>
                  </a:txBody>
                  <a:tcPr marL="6350" marR="6350" marT="6350" marB="0" anchor="b"/>
                </a:tc>
                <a:extLst>
                  <a:ext uri="{0D108BD9-81ED-4DB2-BD59-A6C34878D82A}">
                    <a16:rowId xmlns:a16="http://schemas.microsoft.com/office/drawing/2014/main" val="525017808"/>
                  </a:ext>
                </a:extLst>
              </a:tr>
            </a:tbl>
          </a:graphicData>
        </a:graphic>
      </p:graphicFrame>
      <p:pic>
        <p:nvPicPr>
          <p:cNvPr id="4" name="图片 3" descr="图表&#10;&#10;中度可信度描述已自动生成">
            <a:extLst>
              <a:ext uri="{FF2B5EF4-FFF2-40B4-BE49-F238E27FC236}">
                <a16:creationId xmlns:a16="http://schemas.microsoft.com/office/drawing/2014/main" id="{CD6E857F-67E3-841C-6B50-C34B73F864F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073" y="1104389"/>
            <a:ext cx="6181920" cy="4945228"/>
          </a:xfrm>
          <a:prstGeom prst="rect">
            <a:avLst/>
          </a:prstGeom>
          <a:noFill/>
          <a:ln>
            <a:noFill/>
          </a:ln>
        </p:spPr>
      </p:pic>
    </p:spTree>
    <p:custDataLst>
      <p:tags r:id="rId1"/>
    </p:custDataLst>
    <p:extLst>
      <p:ext uri="{BB962C8B-B14F-4D97-AF65-F5344CB8AC3E}">
        <p14:creationId xmlns:p14="http://schemas.microsoft.com/office/powerpoint/2010/main" val="1207271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0" y="-2734"/>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5" name="组合 4">
              <a:extLst>
                <a:ext uri="{FF2B5EF4-FFF2-40B4-BE49-F238E27FC236}">
                  <a16:creationId xmlns:a16="http://schemas.microsoft.com/office/drawing/2014/main" id="{DF9C78F1-3607-8A96-70B8-0BCFF58C1CD4}"/>
                </a:ext>
              </a:extLst>
            </p:cNvPr>
            <p:cNvGrpSpPr/>
            <p:nvPr/>
          </p:nvGrpSpPr>
          <p:grpSpPr>
            <a:xfrm>
              <a:off x="369039" y="187678"/>
              <a:ext cx="11334325" cy="4039078"/>
              <a:chOff x="132938" y="-1596655"/>
              <a:chExt cx="11334325" cy="4039078"/>
            </a:xfrm>
          </p:grpSpPr>
          <p:sp>
            <p:nvSpPr>
              <p:cNvPr id="9" name="文本框 8">
                <a:extLst>
                  <a:ext uri="{FF2B5EF4-FFF2-40B4-BE49-F238E27FC236}">
                    <a16:creationId xmlns:a16="http://schemas.microsoft.com/office/drawing/2014/main" id="{17BF8D18-7453-EDBA-3AE8-410922AED8D0}"/>
                  </a:ext>
                </a:extLst>
              </p:cNvPr>
              <p:cNvSpPr txBox="1"/>
              <p:nvPr/>
            </p:nvSpPr>
            <p:spPr>
              <a:xfrm>
                <a:off x="132938" y="-1596655"/>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09</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66970" y="-153458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结果对比（上图为</a:t>
                </a:r>
                <a:r>
                  <a:rPr kumimoji="1" lang="en-US" altLang="zh-CN" b="1" dirty="0">
                    <a:solidFill>
                      <a:schemeClr val="tx1"/>
                    </a:solidFill>
                    <a:latin typeface="Arial" panose="020B0604020202020204" pitchFamily="34" charset="0"/>
                    <a:ea typeface="微软雅黑" panose="020B0503020204020204" pitchFamily="34" charset="-122"/>
                  </a:rPr>
                  <a:t>one-hot</a:t>
                </a:r>
                <a:r>
                  <a:rPr kumimoji="1" lang="zh-CN" altLang="en-US" b="1" dirty="0">
                    <a:solidFill>
                      <a:schemeClr val="tx1"/>
                    </a:solidFill>
                    <a:latin typeface="Arial" panose="020B0604020202020204" pitchFamily="34" charset="0"/>
                    <a:ea typeface="微软雅黑" panose="020B0503020204020204" pitchFamily="34" charset="-122"/>
                  </a:rPr>
                  <a:t>编码，下图为手动编码）</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grpSp>
      <p:sp>
        <p:nvSpPr>
          <p:cNvPr id="22" name="矩形 21">
            <a:extLst>
              <a:ext uri="{FF2B5EF4-FFF2-40B4-BE49-F238E27FC236}">
                <a16:creationId xmlns:a16="http://schemas.microsoft.com/office/drawing/2014/main" id="{5415AAF5-04C5-7D42-BF18-5F02D18FFCF3}"/>
              </a:ext>
            </a:extLst>
          </p:cNvPr>
          <p:cNvSpPr/>
          <p:nvPr/>
        </p:nvSpPr>
        <p:spPr>
          <a:xfrm>
            <a:off x="3413896" y="6122284"/>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bg1"/>
                </a:solidFill>
                <a:latin typeface="Arial" panose="020B0604020202020204" pitchFamily="34" charset="0"/>
                <a:ea typeface="微软雅黑" panose="020B0503020204020204" pitchFamily="34" charset="-122"/>
              </a:rPr>
              <a:t>基于贝叶斯的线性回归</a:t>
            </a:r>
            <a:endParaRPr kumimoji="1" lang="en-US" altLang="zh-CN" b="1" dirty="0">
              <a:solidFill>
                <a:schemeClr val="bg1"/>
              </a:solidFill>
              <a:latin typeface="Arial" panose="020B0604020202020204" pitchFamily="34" charset="0"/>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1273F0F-2FEF-D633-C484-192647145748}"/>
              </a:ext>
            </a:extLst>
          </p:cNvPr>
          <p:cNvGraphicFramePr>
            <a:graphicFrameLocks noGrp="1"/>
          </p:cNvGraphicFramePr>
          <p:nvPr>
            <p:extLst>
              <p:ext uri="{D42A27DB-BD31-4B8C-83A1-F6EECF244321}">
                <p14:modId xmlns:p14="http://schemas.microsoft.com/office/powerpoint/2010/main" val="1099367920"/>
              </p:ext>
            </p:extLst>
          </p:nvPr>
        </p:nvGraphicFramePr>
        <p:xfrm>
          <a:off x="7962341" y="1306466"/>
          <a:ext cx="3872208" cy="4827920"/>
        </p:xfrm>
        <a:graphic>
          <a:graphicData uri="http://schemas.openxmlformats.org/drawingml/2006/table">
            <a:tbl>
              <a:tblPr firstRow="1" bandRow="1">
                <a:tableStyleId>{5C22544A-7EE6-4342-B048-85BDC9FD1C3A}</a:tableStyleId>
              </a:tblPr>
              <a:tblGrid>
                <a:gridCol w="1290736">
                  <a:extLst>
                    <a:ext uri="{9D8B030D-6E8A-4147-A177-3AD203B41FA5}">
                      <a16:colId xmlns:a16="http://schemas.microsoft.com/office/drawing/2014/main" val="427213545"/>
                    </a:ext>
                  </a:extLst>
                </a:gridCol>
                <a:gridCol w="1290736">
                  <a:extLst>
                    <a:ext uri="{9D8B030D-6E8A-4147-A177-3AD203B41FA5}">
                      <a16:colId xmlns:a16="http://schemas.microsoft.com/office/drawing/2014/main" val="1869730889"/>
                    </a:ext>
                  </a:extLst>
                </a:gridCol>
                <a:gridCol w="1290736">
                  <a:extLst>
                    <a:ext uri="{9D8B030D-6E8A-4147-A177-3AD203B41FA5}">
                      <a16:colId xmlns:a16="http://schemas.microsoft.com/office/drawing/2014/main" val="977009535"/>
                    </a:ext>
                  </a:extLst>
                </a:gridCol>
              </a:tblGrid>
              <a:tr h="965584">
                <a:tc>
                  <a:txBody>
                    <a:bodyPr/>
                    <a:lstStyle/>
                    <a:p>
                      <a:pPr algn="ctr"/>
                      <a:r>
                        <a:rPr lang="en-US" altLang="zh-CN" sz="1800" dirty="0"/>
                        <a:t>s</a:t>
                      </a:r>
                      <a:endParaRPr lang="zh-CN" altLang="en-US" sz="1800" dirty="0"/>
                    </a:p>
                  </a:txBody>
                  <a:tcPr/>
                </a:tc>
                <a:tc>
                  <a:txBody>
                    <a:bodyPr/>
                    <a:lstStyle/>
                    <a:p>
                      <a:pPr algn="ctr"/>
                      <a:r>
                        <a:rPr lang="en-US" altLang="zh-CN" sz="1800" dirty="0"/>
                        <a:t>One-hot</a:t>
                      </a:r>
                      <a:endParaRPr lang="zh-CN" altLang="en-US" sz="1800" dirty="0"/>
                    </a:p>
                  </a:txBody>
                  <a:tcPr/>
                </a:tc>
                <a:tc>
                  <a:txBody>
                    <a:bodyPr/>
                    <a:lstStyle/>
                    <a:p>
                      <a:pPr algn="ctr"/>
                      <a:r>
                        <a:rPr lang="zh-CN" altLang="en-US" sz="1800" dirty="0"/>
                        <a:t>手动编码</a:t>
                      </a:r>
                    </a:p>
                  </a:txBody>
                  <a:tcPr/>
                </a:tc>
                <a:extLst>
                  <a:ext uri="{0D108BD9-81ED-4DB2-BD59-A6C34878D82A}">
                    <a16:rowId xmlns:a16="http://schemas.microsoft.com/office/drawing/2014/main" val="1899302223"/>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MSE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71161.47</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75998.81</a:t>
                      </a:r>
                    </a:p>
                  </a:txBody>
                  <a:tcPr marL="6350" marR="6350" marT="6350" marB="0" anchor="b"/>
                </a:tc>
                <a:extLst>
                  <a:ext uri="{0D108BD9-81ED-4DB2-BD59-A6C34878D82A}">
                    <a16:rowId xmlns:a16="http://schemas.microsoft.com/office/drawing/2014/main" val="1122941931"/>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RMSE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266.7611</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275.6788</a:t>
                      </a:r>
                    </a:p>
                  </a:txBody>
                  <a:tcPr marL="6350" marR="6350" marT="6350" marB="0" anchor="b"/>
                </a:tc>
                <a:extLst>
                  <a:ext uri="{0D108BD9-81ED-4DB2-BD59-A6C34878D82A}">
                    <a16:rowId xmlns:a16="http://schemas.microsoft.com/office/drawing/2014/main" val="4218427294"/>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MAE</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178.8489</a:t>
                      </a:r>
                    </a:p>
                  </a:txBody>
                  <a:tcPr marL="6350" marR="6350" marT="6350" marB="0" anchor="b"/>
                </a:tc>
                <a:tc>
                  <a:txBody>
                    <a:bodyPr/>
                    <a:lstStyle/>
                    <a:p>
                      <a:pPr algn="r" fontAlgn="b"/>
                      <a:r>
                        <a:rPr lang="en-US" altLang="zh-CN" sz="1800" b="0" i="0" u="none" strike="noStrike">
                          <a:solidFill>
                            <a:srgbClr val="000000"/>
                          </a:solidFill>
                          <a:effectLst/>
                          <a:latin typeface="宋体" panose="02010600030101010101" pitchFamily="2" charset="-122"/>
                          <a:ea typeface="宋体" panose="02010600030101010101" pitchFamily="2" charset="-122"/>
                        </a:rPr>
                        <a:t>188.3611</a:t>
                      </a:r>
                    </a:p>
                  </a:txBody>
                  <a:tcPr marL="6350" marR="6350" marT="6350" marB="0" anchor="b"/>
                </a:tc>
                <a:extLst>
                  <a:ext uri="{0D108BD9-81ED-4DB2-BD59-A6C34878D82A}">
                    <a16:rowId xmlns:a16="http://schemas.microsoft.com/office/drawing/2014/main" val="1874418367"/>
                  </a:ext>
                </a:extLst>
              </a:tr>
              <a:tr h="965584">
                <a:tc>
                  <a:txBody>
                    <a:bodyPr/>
                    <a:lstStyle/>
                    <a:p>
                      <a:pPr algn="ct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R2</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0.648698</a:t>
                      </a:r>
                    </a:p>
                  </a:txBody>
                  <a:tcPr marL="6350" marR="6350" marT="6350" marB="0" anchor="b"/>
                </a:tc>
                <a:tc>
                  <a:txBody>
                    <a:bodyPr/>
                    <a:lstStyle/>
                    <a:p>
                      <a:pPr algn="r" fontAlgn="b"/>
                      <a:r>
                        <a:rPr lang="en-US" altLang="zh-CN" sz="1800" b="0" i="0" u="none" strike="noStrike" dirty="0">
                          <a:solidFill>
                            <a:srgbClr val="000000"/>
                          </a:solidFill>
                          <a:effectLst/>
                          <a:latin typeface="宋体" panose="02010600030101010101" pitchFamily="2" charset="-122"/>
                          <a:ea typeface="宋体" panose="02010600030101010101" pitchFamily="2" charset="-122"/>
                        </a:rPr>
                        <a:t>0.475364</a:t>
                      </a:r>
                    </a:p>
                  </a:txBody>
                  <a:tcPr marL="6350" marR="6350" marT="6350" marB="0" anchor="b"/>
                </a:tc>
                <a:extLst>
                  <a:ext uri="{0D108BD9-81ED-4DB2-BD59-A6C34878D82A}">
                    <a16:rowId xmlns:a16="http://schemas.microsoft.com/office/drawing/2014/main" val="525017808"/>
                  </a:ext>
                </a:extLst>
              </a:tr>
            </a:tbl>
          </a:graphicData>
        </a:graphic>
      </p:graphicFrame>
      <p:pic>
        <p:nvPicPr>
          <p:cNvPr id="2" name="图片 1" descr="图形用户界面, 图表&#10;&#10;描述已自动生成">
            <a:extLst>
              <a:ext uri="{FF2B5EF4-FFF2-40B4-BE49-F238E27FC236}">
                <a16:creationId xmlns:a16="http://schemas.microsoft.com/office/drawing/2014/main" id="{9AC8D86E-D71E-7377-2890-FE983856F96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817" y="1289740"/>
            <a:ext cx="6148444" cy="4918903"/>
          </a:xfrm>
          <a:prstGeom prst="rect">
            <a:avLst/>
          </a:prstGeom>
          <a:noFill/>
          <a:ln>
            <a:noFill/>
          </a:ln>
        </p:spPr>
      </p:pic>
    </p:spTree>
    <p:custDataLst>
      <p:tags r:id="rId1"/>
    </p:custDataLst>
    <p:extLst>
      <p:ext uri="{BB962C8B-B14F-4D97-AF65-F5344CB8AC3E}">
        <p14:creationId xmlns:p14="http://schemas.microsoft.com/office/powerpoint/2010/main" val="1553189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结果分析</a:t>
            </a:r>
            <a:endParaRPr lang="en-US" dirty="0"/>
          </a:p>
        </p:txBody>
      </p:sp>
      <p:sp>
        <p:nvSpPr>
          <p:cNvPr id="25" name="文本占位符 24"/>
          <p:cNvSpPr>
            <a:spLocks noGrp="1"/>
          </p:cNvSpPr>
          <p:nvPr>
            <p:ph type="body" sz="quarter" idx="1" hasCustomPrompt="1"/>
          </p:nvPr>
        </p:nvSpPr>
        <p:spPr/>
        <p:txBody>
          <a:bodyPr/>
          <a:lstStyle/>
          <a:p>
            <a:r>
              <a:rPr lang="zh-CN" altLang="en-US" dirty="0"/>
              <a:t>知识掌握程度及自我反思</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0" y="-2734"/>
            <a:ext cx="11703366" cy="6860734"/>
            <a:chOff x="-2" y="1"/>
            <a:chExt cx="1170336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矩形 10">
              <a:extLst>
                <a:ext uri="{FF2B5EF4-FFF2-40B4-BE49-F238E27FC236}">
                  <a16:creationId xmlns:a16="http://schemas.microsoft.com/office/drawing/2014/main" id="{9C82A3A5-200C-1190-380F-DD3292DB22CF}"/>
                </a:ext>
              </a:extLst>
            </p:cNvPr>
            <p:cNvSpPr/>
            <p:nvPr/>
          </p:nvSpPr>
          <p:spPr>
            <a:xfrm>
              <a:off x="7561942" y="3720426"/>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22" name="矩形 21">
            <a:extLst>
              <a:ext uri="{FF2B5EF4-FFF2-40B4-BE49-F238E27FC236}">
                <a16:creationId xmlns:a16="http://schemas.microsoft.com/office/drawing/2014/main" id="{5415AAF5-04C5-7D42-BF18-5F02D18FFCF3}"/>
              </a:ext>
            </a:extLst>
          </p:cNvPr>
          <p:cNvSpPr/>
          <p:nvPr/>
        </p:nvSpPr>
        <p:spPr>
          <a:xfrm>
            <a:off x="164154" y="555167"/>
            <a:ext cx="6283863"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bg1"/>
                </a:solidFill>
                <a:latin typeface="Arial" panose="020B0604020202020204" pitchFamily="34" charset="0"/>
                <a:ea typeface="微软雅黑" panose="020B0503020204020204" pitchFamily="34" charset="-122"/>
              </a:rPr>
              <a:t>结论</a:t>
            </a:r>
            <a:endParaRPr kumimoji="1" lang="en-US" altLang="zh-CN" b="1" dirty="0">
              <a:solidFill>
                <a:schemeClr val="bg1"/>
              </a:solidFill>
              <a:latin typeface="Arial" panose="020B0604020202020204" pitchFamily="34" charset="0"/>
              <a:ea typeface="微软雅黑" panose="020B0503020204020204" pitchFamily="34" charset="-122"/>
            </a:endParaRPr>
          </a:p>
        </p:txBody>
      </p:sp>
      <p:sp>
        <p:nvSpPr>
          <p:cNvPr id="6" name="Rectangle 2">
            <a:extLst>
              <a:ext uri="{FF2B5EF4-FFF2-40B4-BE49-F238E27FC236}">
                <a16:creationId xmlns:a16="http://schemas.microsoft.com/office/drawing/2014/main" id="{59D84140-4A8A-C11B-F3E2-5C57836C4CB1}"/>
              </a:ext>
            </a:extLst>
          </p:cNvPr>
          <p:cNvSpPr>
            <a:spLocks noChangeArrowheads="1"/>
          </p:cNvSpPr>
          <p:nvPr/>
        </p:nvSpPr>
        <p:spPr bwMode="auto">
          <a:xfrm>
            <a:off x="722412" y="1943291"/>
            <a:ext cx="4532075" cy="198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indent="30480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zh-CN" altLang="zh-CN" sz="1400" b="1" i="0" u="none" strike="noStrike" cap="none" normalizeH="0" baseline="0" dirty="0">
                <a:ln>
                  <a:noFill/>
                </a:ln>
                <a:solidFill>
                  <a:schemeClr val="bg1">
                    <a:lumMod val="90000"/>
                    <a:lumOff val="10000"/>
                  </a:schemeClr>
                </a:solidFill>
                <a:effectLst/>
                <a:latin typeface="+mj-ea"/>
                <a:ea typeface="+mj-ea"/>
                <a:cs typeface="宋体" panose="02010600030101010101" pitchFamily="2" charset="-122"/>
              </a:rPr>
              <a:t>根据评估指标显示，采用</a:t>
            </a:r>
            <a:r>
              <a:rPr kumimoji="0" lang="en-US" altLang="zh-CN" sz="1400" b="1" i="0" u="none" strike="noStrike" cap="none" normalizeH="0" baseline="0" dirty="0">
                <a:ln>
                  <a:noFill/>
                </a:ln>
                <a:solidFill>
                  <a:schemeClr val="bg1">
                    <a:lumMod val="90000"/>
                    <a:lumOff val="10000"/>
                  </a:schemeClr>
                </a:solidFill>
                <a:effectLst/>
                <a:latin typeface="+mj-ea"/>
                <a:ea typeface="+mj-ea"/>
                <a:cs typeface="宋体" panose="02010600030101010101" pitchFamily="2" charset="-122"/>
              </a:rPr>
              <a:t>one-hot</a:t>
            </a:r>
            <a:r>
              <a:rPr kumimoji="0" lang="zh-CN" altLang="en-US" sz="1400" b="1" i="0" u="none" strike="noStrike" cap="none" normalizeH="0" baseline="0" dirty="0">
                <a:ln>
                  <a:noFill/>
                </a:ln>
                <a:solidFill>
                  <a:schemeClr val="bg1">
                    <a:lumMod val="90000"/>
                    <a:lumOff val="10000"/>
                  </a:schemeClr>
                </a:solidFill>
                <a:effectLst/>
                <a:latin typeface="+mj-ea"/>
                <a:ea typeface="+mj-ea"/>
                <a:cs typeface="宋体" panose="02010600030101010101" pitchFamily="2" charset="-122"/>
              </a:rPr>
              <a:t>编码后的数据用于预测明显优于手动编码方法。</a:t>
            </a:r>
            <a:endParaRPr kumimoji="0" lang="en-US" altLang="zh-CN" sz="1400" b="1" i="0" u="none" strike="noStrike" cap="none" normalizeH="0" baseline="0" dirty="0">
              <a:ln>
                <a:noFill/>
              </a:ln>
              <a:solidFill>
                <a:schemeClr val="bg1">
                  <a:lumMod val="90000"/>
                  <a:lumOff val="10000"/>
                </a:schemeClr>
              </a:solidFill>
              <a:effectLst/>
              <a:latin typeface="+mj-ea"/>
              <a:ea typeface="+mj-ea"/>
              <a:cs typeface="宋体" panose="02010600030101010101" pitchFamily="2" charset="-122"/>
            </a:endParaRPr>
          </a:p>
          <a:p>
            <a:pPr marL="0" marR="0" lvl="0" indent="3048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zh-CN" altLang="en-US" sz="1400" b="1" dirty="0">
                <a:solidFill>
                  <a:schemeClr val="bg1">
                    <a:lumMod val="90000"/>
                    <a:lumOff val="10000"/>
                  </a:schemeClr>
                </a:solidFill>
                <a:latin typeface="+mj-ea"/>
                <a:ea typeface="+mj-ea"/>
                <a:cs typeface="宋体" panose="02010600030101010101" pitchFamily="2" charset="-122"/>
              </a:rPr>
              <a:t>同时，机器学习的回归模型当中</a:t>
            </a:r>
            <a:r>
              <a:rPr kumimoji="0" lang="zh-CN" altLang="en-US" sz="1400" b="1" i="0" u="none" strike="noStrike" cap="none" normalizeH="0" baseline="0" dirty="0">
                <a:ln>
                  <a:noFill/>
                </a:ln>
                <a:solidFill>
                  <a:schemeClr val="bg1">
                    <a:lumMod val="90000"/>
                    <a:lumOff val="10000"/>
                  </a:schemeClr>
                </a:solidFill>
                <a:effectLst/>
                <a:latin typeface="+mj-ea"/>
                <a:ea typeface="+mj-ea"/>
                <a:cs typeface="宋体" panose="02010600030101010101" pitchFamily="2" charset="-122"/>
              </a:rPr>
              <a:t>表现最佳的模型包括随机森林、决策树和岭回归模型，与实际数据呈现高度一致的走势。</a:t>
            </a:r>
            <a:r>
              <a:rPr kumimoji="0" lang="zh-CN" altLang="en-US" sz="1400" b="1" i="0" u="none" strike="noStrike" cap="none" normalizeH="0" baseline="0" dirty="0">
                <a:ln>
                  <a:noFill/>
                </a:ln>
                <a:solidFill>
                  <a:schemeClr val="bg1">
                    <a:lumMod val="90000"/>
                    <a:lumOff val="10000"/>
                  </a:schemeClr>
                </a:solidFill>
                <a:effectLst/>
                <a:latin typeface="+mj-ea"/>
                <a:ea typeface="+mj-ea"/>
              </a:rPr>
              <a:t> </a:t>
            </a:r>
          </a:p>
          <a:p>
            <a:pPr marL="0" marR="0" lvl="0" indent="3048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zh-CN" altLang="en-US" sz="1400" b="1" i="0" u="none" strike="noStrike" cap="none" normalizeH="0" baseline="0" dirty="0">
                <a:ln>
                  <a:noFill/>
                </a:ln>
                <a:solidFill>
                  <a:schemeClr val="bg1">
                    <a:lumMod val="90000"/>
                    <a:lumOff val="10000"/>
                  </a:schemeClr>
                </a:solidFill>
                <a:effectLst/>
                <a:latin typeface="+mj-ea"/>
                <a:ea typeface="+mj-ea"/>
                <a:cs typeface="宋体" panose="02010600030101010101" pitchFamily="2" charset="-122"/>
              </a:rPr>
              <a:t>相反地，支持向量机和基于贝叶斯的线性回归模型似乎表现最差。这两个回归模型在评估指标和图示对比中都与原始数据的趋势高度不匹配。 </a:t>
            </a:r>
            <a:endParaRPr kumimoji="0" lang="zh-CN" altLang="en-US" sz="1400" b="1" i="0" u="none" strike="noStrike" cap="none" normalizeH="0" baseline="0" dirty="0">
              <a:ln>
                <a:noFill/>
              </a:ln>
              <a:solidFill>
                <a:schemeClr val="bg1">
                  <a:lumMod val="90000"/>
                  <a:lumOff val="10000"/>
                </a:schemeClr>
              </a:solidFill>
              <a:effectLst/>
              <a:latin typeface="+mj-ea"/>
              <a:ea typeface="+mj-ea"/>
            </a:endParaRPr>
          </a:p>
          <a:p>
            <a:pPr marL="0" marR="0" lvl="0" indent="30480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zh-CN" altLang="en-US" sz="1400" b="1" i="0" u="none" strike="noStrike" cap="none" normalizeH="0" baseline="0" dirty="0">
              <a:ln>
                <a:noFill/>
              </a:ln>
              <a:solidFill>
                <a:schemeClr val="bg1">
                  <a:lumMod val="90000"/>
                  <a:lumOff val="10000"/>
                </a:schemeClr>
              </a:solidFill>
              <a:effectLst/>
              <a:latin typeface="+mj-ea"/>
              <a:ea typeface="+mj-ea"/>
            </a:endParaRPr>
          </a:p>
        </p:txBody>
      </p:sp>
    </p:spTree>
    <p:custDataLst>
      <p:tags r:id="rId1"/>
    </p:custDataLst>
    <p:extLst>
      <p:ext uri="{BB962C8B-B14F-4D97-AF65-F5344CB8AC3E}">
        <p14:creationId xmlns:p14="http://schemas.microsoft.com/office/powerpoint/2010/main" val="2213484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5384800" y="1192350"/>
            <a:ext cx="6098437" cy="2624905"/>
          </a:xfrm>
        </p:spPr>
        <p:txBody>
          <a:bodyPr/>
          <a:lstStyle/>
          <a:p>
            <a:r>
              <a:rPr lang="zh-CN" altLang="en-US" dirty="0"/>
              <a:t>谢谢观看</a:t>
            </a:r>
            <a:endParaRPr lang="en-US" dirty="0"/>
          </a:p>
        </p:txBody>
      </p:sp>
      <p:sp>
        <p:nvSpPr>
          <p:cNvPr id="7" name="文本占位符 6"/>
          <p:cNvSpPr>
            <a:spLocks noGrp="1"/>
          </p:cNvSpPr>
          <p:nvPr>
            <p:ph type="body" sz="quarter" idx="14" hasCustomPrompt="1"/>
          </p:nvPr>
        </p:nvSpPr>
        <p:spPr>
          <a:xfrm>
            <a:off x="7415050" y="5492057"/>
            <a:ext cx="4085155" cy="276999"/>
          </a:xfrm>
        </p:spPr>
        <p:txBody>
          <a:bodyPr/>
          <a:lstStyle/>
          <a:p>
            <a:pPr lvl="0"/>
            <a:r>
              <a:rPr lang="en-US" dirty="0"/>
              <a:t>https://github.com/JackMikeLi/Bug-sklean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2447086" cy="6860734"/>
            <a:chOff x="-2" y="1"/>
            <a:chExt cx="1244708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6790607" y="915078"/>
              <a:ext cx="5656477" cy="4308874"/>
              <a:chOff x="6790607" y="915078"/>
              <a:chExt cx="5656477" cy="4308874"/>
            </a:xfrm>
          </p:grpSpPr>
          <p:grpSp>
            <p:nvGrpSpPr>
              <p:cNvPr id="5" name="组合 4">
                <a:extLst>
                  <a:ext uri="{FF2B5EF4-FFF2-40B4-BE49-F238E27FC236}">
                    <a16:creationId xmlns:a16="http://schemas.microsoft.com/office/drawing/2014/main" id="{DF9C78F1-3607-8A96-70B8-0BCFF58C1CD4}"/>
                  </a:ext>
                </a:extLst>
              </p:cNvPr>
              <p:cNvGrpSpPr/>
              <p:nvPr/>
            </p:nvGrpSpPr>
            <p:grpSpPr>
              <a:xfrm>
                <a:off x="6790607" y="3047170"/>
                <a:ext cx="4912757" cy="2176782"/>
                <a:chOff x="6554506" y="1262837"/>
                <a:chExt cx="4912757" cy="2176782"/>
              </a:xfrm>
            </p:grpSpPr>
            <p:sp>
              <p:nvSpPr>
                <p:cNvPr id="9" name="文本框 8">
                  <a:extLst>
                    <a:ext uri="{FF2B5EF4-FFF2-40B4-BE49-F238E27FC236}">
                      <a16:creationId xmlns:a16="http://schemas.microsoft.com/office/drawing/2014/main" id="{17BF8D18-7453-EDBA-3AE8-410922AED8D0}"/>
                    </a:ext>
                  </a:extLst>
                </p:cNvPr>
                <p:cNvSpPr txBox="1"/>
                <p:nvPr/>
              </p:nvSpPr>
              <p:spPr>
                <a:xfrm>
                  <a:off x="6554506" y="1262837"/>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01</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279725" y="1307729"/>
                  <a:ext cx="414142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获取网址</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1503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lang="en-US" altLang="zh-CN" sz="18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hlinkClick r:id="rId4"/>
                    </a:rPr>
                    <a:t>https://bj.lianjia.com/ershoufang/pg1/</a:t>
                  </a:r>
                  <a:endParaRPr lang="en-US" altLang="zh-CN" sz="18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endParaRPr>
                </a:p>
                <a:p>
                  <a:pPr>
                    <a:lnSpc>
                      <a:spcPct val="120000"/>
                    </a:lnSpc>
                  </a:pPr>
                  <a:r>
                    <a:rPr lang="zh-CN" altLang="en-US"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改变网址中的</a:t>
                  </a:r>
                  <a:r>
                    <a:rPr lang="en-US" altLang="zh-CN" sz="1800" dirty="0" err="1">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pg</a:t>
                  </a:r>
                  <a:r>
                    <a:rPr lang="zh-CN" altLang="en-US"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从</a:t>
                  </a:r>
                  <a:r>
                    <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pg1-pg100</a:t>
                  </a:r>
                  <a:r>
                    <a:rPr lang="zh-CN" altLang="en-US"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即可遍历所有数据</a:t>
                  </a: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7639272" y="915078"/>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导入相关库</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2" name="图片 1" descr="图形用户界面, 文本, 应用程序&#10;&#10;描述已自动生成">
            <a:extLst>
              <a:ext uri="{FF2B5EF4-FFF2-40B4-BE49-F238E27FC236}">
                <a16:creationId xmlns:a16="http://schemas.microsoft.com/office/drawing/2014/main" id="{781DDFCC-2058-BFDC-5962-9AEF6609CA6A}"/>
              </a:ext>
            </a:extLst>
          </p:cNvPr>
          <p:cNvPicPr>
            <a:picLocks noChangeAspect="1"/>
          </p:cNvPicPr>
          <p:nvPr/>
        </p:nvPicPr>
        <p:blipFill>
          <a:blip r:embed="rId5"/>
          <a:stretch>
            <a:fillRect/>
          </a:stretch>
        </p:blipFill>
        <p:spPr>
          <a:xfrm>
            <a:off x="191704" y="332922"/>
            <a:ext cx="6129911" cy="2580083"/>
          </a:xfrm>
          <a:prstGeom prst="rect">
            <a:avLst/>
          </a:prstGeom>
        </p:spPr>
      </p:pic>
    </p:spTree>
    <p:custDataLst>
      <p:tags r:id="rId1"/>
    </p:custDataLst>
    <p:extLst>
      <p:ext uri="{BB962C8B-B14F-4D97-AF65-F5344CB8AC3E}">
        <p14:creationId xmlns:p14="http://schemas.microsoft.com/office/powerpoint/2010/main" val="3005460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2915437" cy="6860734"/>
            <a:chOff x="-2" y="1"/>
            <a:chExt cx="12915437"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6742441" y="929946"/>
              <a:ext cx="6172994" cy="4910454"/>
              <a:chOff x="6742441" y="929946"/>
              <a:chExt cx="6172994" cy="4910454"/>
            </a:xfrm>
          </p:grpSpPr>
          <p:grpSp>
            <p:nvGrpSpPr>
              <p:cNvPr id="5" name="组合 4">
                <a:extLst>
                  <a:ext uri="{FF2B5EF4-FFF2-40B4-BE49-F238E27FC236}">
                    <a16:creationId xmlns:a16="http://schemas.microsoft.com/office/drawing/2014/main" id="{DF9C78F1-3607-8A96-70B8-0BCFF58C1CD4}"/>
                  </a:ext>
                </a:extLst>
              </p:cNvPr>
              <p:cNvGrpSpPr/>
              <p:nvPr/>
            </p:nvGrpSpPr>
            <p:grpSpPr>
              <a:xfrm>
                <a:off x="6742441" y="4174165"/>
                <a:ext cx="4914807" cy="1666235"/>
                <a:chOff x="6506340" y="2389832"/>
                <a:chExt cx="4914807" cy="1666235"/>
              </a:xfrm>
            </p:grpSpPr>
            <p:sp>
              <p:nvSpPr>
                <p:cNvPr id="9" name="文本框 8">
                  <a:extLst>
                    <a:ext uri="{FF2B5EF4-FFF2-40B4-BE49-F238E27FC236}">
                      <a16:creationId xmlns:a16="http://schemas.microsoft.com/office/drawing/2014/main" id="{17BF8D18-7453-EDBA-3AE8-410922AED8D0}"/>
                    </a:ext>
                  </a:extLst>
                </p:cNvPr>
                <p:cNvSpPr txBox="1"/>
                <p:nvPr/>
              </p:nvSpPr>
              <p:spPr>
                <a:xfrm>
                  <a:off x="6506340" y="2415130"/>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02</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279725" y="2389832"/>
                  <a:ext cx="414142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利用</a:t>
                  </a:r>
                  <a:r>
                    <a:rPr kumimoji="1" lang="en-US" altLang="zh-CN" b="1" dirty="0" err="1">
                      <a:solidFill>
                        <a:schemeClr val="tx1"/>
                      </a:solidFill>
                      <a:latin typeface="Arial" panose="020B0604020202020204" pitchFamily="34" charset="0"/>
                      <a:ea typeface="微软雅黑" panose="020B0503020204020204" pitchFamily="34" charset="-122"/>
                    </a:rPr>
                    <a:t>BeautifulSoup</a:t>
                  </a:r>
                  <a:r>
                    <a:rPr kumimoji="1" lang="zh-CN" altLang="en-US" b="1" dirty="0">
                      <a:solidFill>
                        <a:schemeClr val="tx1"/>
                      </a:solidFill>
                      <a:latin typeface="Arial" panose="020B0604020202020204" pitchFamily="34" charset="0"/>
                      <a:ea typeface="微软雅黑" panose="020B0503020204020204" pitchFamily="34" charset="-122"/>
                    </a:rPr>
                    <a:t>定位节点信息</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233609" y="2884940"/>
                  <a:ext cx="4187538" cy="1171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lang="zh-CN" altLang="zh-CN" sz="1800" dirty="0">
                      <a:effectLst/>
                      <a:ea typeface="宋体" panose="02010600030101010101" pitchFamily="2" charset="-122"/>
                      <a:cs typeface="Times New Roman" panose="02020603050405020304" pitchFamily="18" charset="0"/>
                    </a:rPr>
                    <a:t>使用</a:t>
                  </a:r>
                  <a:r>
                    <a:rPr lang="en-US" altLang="zh-CN" sz="1800" dirty="0" err="1">
                      <a:effectLst/>
                      <a:ea typeface="宋体" panose="02010600030101010101" pitchFamily="2" charset="-122"/>
                      <a:cs typeface="Times New Roman" panose="02020603050405020304" pitchFamily="18" charset="0"/>
                    </a:rPr>
                    <a:t>Beautifulsoup</a:t>
                  </a:r>
                  <a:r>
                    <a:rPr lang="zh-CN" altLang="zh-CN" sz="1800" dirty="0">
                      <a:effectLst/>
                      <a:ea typeface="宋体" panose="02010600030101010101" pitchFamily="2" charset="-122"/>
                      <a:cs typeface="Times New Roman" panose="02020603050405020304" pitchFamily="18" charset="0"/>
                    </a:rPr>
                    <a:t>定位想要的节点，提取内容二手房的房间、装修、楼层信息、别墅类型等信息：</a:t>
                  </a: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8107623" y="929946"/>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rPr>
                  <a:t>爬取某一页</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4" name="图片 3" descr="图形用户界面, 文本, 应用程序&#10;&#10;描述已自动生成">
            <a:extLst>
              <a:ext uri="{FF2B5EF4-FFF2-40B4-BE49-F238E27FC236}">
                <a16:creationId xmlns:a16="http://schemas.microsoft.com/office/drawing/2014/main" id="{F909B7A7-6962-3790-248C-EA6F4D409759}"/>
              </a:ext>
            </a:extLst>
          </p:cNvPr>
          <p:cNvPicPr>
            <a:picLocks noChangeAspect="1"/>
          </p:cNvPicPr>
          <p:nvPr/>
        </p:nvPicPr>
        <p:blipFill>
          <a:blip r:embed="rId4"/>
          <a:stretch>
            <a:fillRect/>
          </a:stretch>
        </p:blipFill>
        <p:spPr>
          <a:xfrm>
            <a:off x="131843" y="309444"/>
            <a:ext cx="7737444" cy="3135865"/>
          </a:xfrm>
          <a:prstGeom prst="rect">
            <a:avLst/>
          </a:prstGeom>
        </p:spPr>
      </p:pic>
      <p:pic>
        <p:nvPicPr>
          <p:cNvPr id="6" name="图片 5">
            <a:extLst>
              <a:ext uri="{FF2B5EF4-FFF2-40B4-BE49-F238E27FC236}">
                <a16:creationId xmlns:a16="http://schemas.microsoft.com/office/drawing/2014/main" id="{260794C8-6072-E7E2-E6AC-1123B4012F42}"/>
              </a:ext>
            </a:extLst>
          </p:cNvPr>
          <p:cNvPicPr>
            <a:picLocks noChangeAspect="1"/>
          </p:cNvPicPr>
          <p:nvPr/>
        </p:nvPicPr>
        <p:blipFill>
          <a:blip r:embed="rId5"/>
          <a:stretch>
            <a:fillRect/>
          </a:stretch>
        </p:blipFill>
        <p:spPr>
          <a:xfrm>
            <a:off x="204359" y="4088793"/>
            <a:ext cx="6350814" cy="1499498"/>
          </a:xfrm>
          <a:prstGeom prst="rect">
            <a:avLst/>
          </a:prstGeom>
        </p:spPr>
      </p:pic>
    </p:spTree>
    <p:custDataLst>
      <p:tags r:id="rId1"/>
    </p:custDataLst>
    <p:extLst>
      <p:ext uri="{BB962C8B-B14F-4D97-AF65-F5344CB8AC3E}">
        <p14:creationId xmlns:p14="http://schemas.microsoft.com/office/powerpoint/2010/main" val="1462588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2369756" cy="6860734"/>
            <a:chOff x="-2" y="1"/>
            <a:chExt cx="1236975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6742441" y="685201"/>
              <a:ext cx="5627313" cy="4503418"/>
              <a:chOff x="6742441" y="685201"/>
              <a:chExt cx="5627313" cy="4503418"/>
            </a:xfrm>
          </p:grpSpPr>
          <p:grpSp>
            <p:nvGrpSpPr>
              <p:cNvPr id="5" name="组合 4">
                <a:extLst>
                  <a:ext uri="{FF2B5EF4-FFF2-40B4-BE49-F238E27FC236}">
                    <a16:creationId xmlns:a16="http://schemas.microsoft.com/office/drawing/2014/main" id="{DF9C78F1-3607-8A96-70B8-0BCFF58C1CD4}"/>
                  </a:ext>
                </a:extLst>
              </p:cNvPr>
              <p:cNvGrpSpPr/>
              <p:nvPr/>
            </p:nvGrpSpPr>
            <p:grpSpPr>
              <a:xfrm>
                <a:off x="6742441" y="4174165"/>
                <a:ext cx="4914807" cy="1014454"/>
                <a:chOff x="6506340" y="2389832"/>
                <a:chExt cx="4914807" cy="1014454"/>
              </a:xfrm>
            </p:grpSpPr>
            <p:sp>
              <p:nvSpPr>
                <p:cNvPr id="9" name="文本框 8">
                  <a:extLst>
                    <a:ext uri="{FF2B5EF4-FFF2-40B4-BE49-F238E27FC236}">
                      <a16:creationId xmlns:a16="http://schemas.microsoft.com/office/drawing/2014/main" id="{17BF8D18-7453-EDBA-3AE8-410922AED8D0}"/>
                    </a:ext>
                  </a:extLst>
                </p:cNvPr>
                <p:cNvSpPr txBox="1"/>
                <p:nvPr/>
              </p:nvSpPr>
              <p:spPr>
                <a:xfrm>
                  <a:off x="6506340" y="2415130"/>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03</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279725" y="2389832"/>
                  <a:ext cx="4141422"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循环遍历</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233609" y="2884940"/>
                  <a:ext cx="4141422" cy="519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lang="zh-CN" altLang="en-US"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循环遍历</a:t>
                  </a:r>
                  <a:r>
                    <a:rPr lang="en-US" altLang="zh-CN" sz="1800" dirty="0" err="1">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rPr>
                    <a:t>url</a:t>
                  </a:r>
                  <a:r>
                    <a:rPr lang="zh-CN" altLang="en-US" dirty="0">
                      <a:solidFill>
                        <a:schemeClr val="tx1"/>
                      </a:solidFill>
                      <a:latin typeface="宋体" panose="02010600030101010101" pitchFamily="2" charset="-122"/>
                      <a:ea typeface="微软雅黑" panose="020B0503020204020204" pitchFamily="34" charset="-122"/>
                      <a:cs typeface="Times New Roman" panose="02020603050405020304" pitchFamily="18" charset="0"/>
                    </a:rPr>
                    <a:t>网址，提取所有内容。</a:t>
                  </a: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7561942" y="685201"/>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开始遍历所有页</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3" name="图片 2" descr="图形用户界面, 文本, 应用程序&#10;&#10;描述已自动生成">
            <a:extLst>
              <a:ext uri="{FF2B5EF4-FFF2-40B4-BE49-F238E27FC236}">
                <a16:creationId xmlns:a16="http://schemas.microsoft.com/office/drawing/2014/main" id="{FB418400-C3FE-5F56-FEB4-88A5F0BCE476}"/>
              </a:ext>
            </a:extLst>
          </p:cNvPr>
          <p:cNvPicPr>
            <a:picLocks noChangeAspect="1"/>
          </p:cNvPicPr>
          <p:nvPr/>
        </p:nvPicPr>
        <p:blipFill>
          <a:blip r:embed="rId4"/>
          <a:stretch>
            <a:fillRect/>
          </a:stretch>
        </p:blipFill>
        <p:spPr>
          <a:xfrm>
            <a:off x="205134" y="437911"/>
            <a:ext cx="7069873" cy="1558504"/>
          </a:xfrm>
          <a:prstGeom prst="rect">
            <a:avLst/>
          </a:prstGeom>
        </p:spPr>
      </p:pic>
    </p:spTree>
    <p:custDataLst>
      <p:tags r:id="rId1"/>
    </p:custDataLst>
    <p:extLst>
      <p:ext uri="{BB962C8B-B14F-4D97-AF65-F5344CB8AC3E}">
        <p14:creationId xmlns:p14="http://schemas.microsoft.com/office/powerpoint/2010/main" val="413197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32759" y="-133814"/>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pic>
        <p:nvPicPr>
          <p:cNvPr id="4" name="图片 3">
            <a:extLst>
              <a:ext uri="{FF2B5EF4-FFF2-40B4-BE49-F238E27FC236}">
                <a16:creationId xmlns:a16="http://schemas.microsoft.com/office/drawing/2014/main" id="{10BB380A-06D5-64D2-76DC-0FF91ABF58EF}"/>
              </a:ext>
            </a:extLst>
          </p:cNvPr>
          <p:cNvPicPr>
            <a:picLocks noChangeAspect="1"/>
          </p:cNvPicPr>
          <p:nvPr/>
        </p:nvPicPr>
        <p:blipFill>
          <a:blip r:embed="rId4"/>
          <a:stretch>
            <a:fillRect/>
          </a:stretch>
        </p:blipFill>
        <p:spPr>
          <a:xfrm>
            <a:off x="0" y="525284"/>
            <a:ext cx="11926957" cy="5681184"/>
          </a:xfrm>
          <a:prstGeom prst="rect">
            <a:avLst/>
          </a:prstGeom>
        </p:spPr>
      </p:pic>
    </p:spTree>
    <p:custDataLst>
      <p:tags r:id="rId1"/>
    </p:custDataLst>
    <p:extLst>
      <p:ext uri="{BB962C8B-B14F-4D97-AF65-F5344CB8AC3E}">
        <p14:creationId xmlns:p14="http://schemas.microsoft.com/office/powerpoint/2010/main" val="303768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b="1" dirty="0"/>
              <a:t>二、数据预处理</a:t>
            </a:r>
            <a:endParaRPr lang="en-US" dirty="0"/>
          </a:p>
        </p:txBody>
      </p:sp>
      <p:sp>
        <p:nvSpPr>
          <p:cNvPr id="25" name="文本占位符 24"/>
          <p:cNvSpPr>
            <a:spLocks noGrp="1"/>
          </p:cNvSpPr>
          <p:nvPr>
            <p:ph type="body" sz="quarter" idx="1" hasCustomPrompt="1"/>
          </p:nvPr>
        </p:nvSpPr>
        <p:spPr/>
        <p:txBody>
          <a:bodyPr/>
          <a:lstStyle/>
          <a:p>
            <a:r>
              <a:rPr lang="zh-CN" altLang="en-US" dirty="0"/>
              <a:t>数据清洗、特征编码、特征选择</a:t>
            </a:r>
            <a:endParaRPr lang="en-US" dirty="0"/>
          </a:p>
        </p:txBody>
      </p:sp>
    </p:spTree>
    <p:extLst>
      <p:ext uri="{BB962C8B-B14F-4D97-AF65-F5344CB8AC3E}">
        <p14:creationId xmlns:p14="http://schemas.microsoft.com/office/powerpoint/2010/main" val="2698530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D5F3FF35-017B-0E31-9A95-871773CBCC07}"/>
              </a:ext>
            </a:extLst>
          </p:cNvPr>
          <p:cNvGrpSpPr/>
          <p:nvPr/>
        </p:nvGrpSpPr>
        <p:grpSpPr>
          <a:xfrm>
            <a:off x="-2" y="1"/>
            <a:ext cx="12447086" cy="6860734"/>
            <a:chOff x="-2" y="1"/>
            <a:chExt cx="12447086" cy="6860734"/>
          </a:xfrm>
        </p:grpSpPr>
        <p:sp>
          <p:nvSpPr>
            <p:cNvPr id="12" name="任意多边形: 形状 11">
              <a:extLst>
                <a:ext uri="{FF2B5EF4-FFF2-40B4-BE49-F238E27FC236}">
                  <a16:creationId xmlns:a16="http://schemas.microsoft.com/office/drawing/2014/main" id="{00CB65E2-E8D1-4AE8-A10B-B628E5E43B17}"/>
                </a:ext>
              </a:extLst>
            </p:cNvPr>
            <p:cNvSpPr>
              <a:spLocks/>
            </p:cNvSpPr>
            <p:nvPr/>
          </p:nvSpPr>
          <p:spPr bwMode="auto">
            <a:xfrm flipH="1">
              <a:off x="-2" y="1"/>
              <a:ext cx="7561944" cy="6860734"/>
            </a:xfrm>
            <a:custGeom>
              <a:avLst/>
              <a:gdLst>
                <a:gd name="T0" fmla="*/ 28 w 2746"/>
                <a:gd name="T1" fmla="*/ 2169 h 2169"/>
                <a:gd name="T2" fmla="*/ 8 w 2746"/>
                <a:gd name="T3" fmla="*/ 1758 h 2169"/>
                <a:gd name="T4" fmla="*/ 281 w 2746"/>
                <a:gd name="T5" fmla="*/ 1360 h 2169"/>
                <a:gd name="T6" fmla="*/ 289 w 2746"/>
                <a:gd name="T7" fmla="*/ 1357 h 2169"/>
                <a:gd name="T8" fmla="*/ 572 w 2746"/>
                <a:gd name="T9" fmla="*/ 946 h 2169"/>
                <a:gd name="T10" fmla="*/ 559 w 2746"/>
                <a:gd name="T11" fmla="*/ 693 h 2169"/>
                <a:gd name="T12" fmla="*/ 559 w 2746"/>
                <a:gd name="T13" fmla="*/ 683 h 2169"/>
                <a:gd name="T14" fmla="*/ 1051 w 2746"/>
                <a:gd name="T15" fmla="*/ 283 h 2169"/>
                <a:gd name="T16" fmla="*/ 1628 w 2746"/>
                <a:gd name="T17" fmla="*/ 409 h 2169"/>
                <a:gd name="T18" fmla="*/ 2045 w 2746"/>
                <a:gd name="T19" fmla="*/ 247 h 2169"/>
                <a:gd name="T20" fmla="*/ 2099 w 2746"/>
                <a:gd name="T21" fmla="*/ 171 h 2169"/>
                <a:gd name="T22" fmla="*/ 2430 w 2746"/>
                <a:gd name="T23" fmla="*/ 0 h 2169"/>
                <a:gd name="T24" fmla="*/ 2746 w 2746"/>
                <a:gd name="T25" fmla="*/ 0 h 2169"/>
                <a:gd name="T26" fmla="*/ 2746 w 2746"/>
                <a:gd name="T27" fmla="*/ 2169 h 2169"/>
                <a:gd name="T28" fmla="*/ 28 w 2746"/>
                <a:gd name="T29" fmla="*/ 2169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6" h="2169">
                  <a:moveTo>
                    <a:pt x="28" y="2169"/>
                  </a:moveTo>
                  <a:cubicBezTo>
                    <a:pt x="8" y="1758"/>
                    <a:pt x="8" y="1758"/>
                    <a:pt x="8" y="1758"/>
                  </a:cubicBezTo>
                  <a:cubicBezTo>
                    <a:pt x="0" y="1579"/>
                    <a:pt x="112" y="1417"/>
                    <a:pt x="281" y="1360"/>
                  </a:cubicBezTo>
                  <a:cubicBezTo>
                    <a:pt x="289" y="1357"/>
                    <a:pt x="289" y="1357"/>
                    <a:pt x="289" y="1357"/>
                  </a:cubicBezTo>
                  <a:cubicBezTo>
                    <a:pt x="465" y="1299"/>
                    <a:pt x="580" y="1131"/>
                    <a:pt x="572" y="946"/>
                  </a:cubicBezTo>
                  <a:cubicBezTo>
                    <a:pt x="565" y="816"/>
                    <a:pt x="559" y="693"/>
                    <a:pt x="559" y="693"/>
                  </a:cubicBezTo>
                  <a:cubicBezTo>
                    <a:pt x="559" y="690"/>
                    <a:pt x="559" y="686"/>
                    <a:pt x="559" y="683"/>
                  </a:cubicBezTo>
                  <a:cubicBezTo>
                    <a:pt x="553" y="422"/>
                    <a:pt x="797" y="227"/>
                    <a:pt x="1051" y="283"/>
                  </a:cubicBezTo>
                  <a:cubicBezTo>
                    <a:pt x="1628" y="409"/>
                    <a:pt x="1628" y="409"/>
                    <a:pt x="1628" y="409"/>
                  </a:cubicBezTo>
                  <a:cubicBezTo>
                    <a:pt x="1787" y="444"/>
                    <a:pt x="1951" y="380"/>
                    <a:pt x="2045" y="247"/>
                  </a:cubicBezTo>
                  <a:cubicBezTo>
                    <a:pt x="2099" y="171"/>
                    <a:pt x="2099" y="171"/>
                    <a:pt x="2099" y="171"/>
                  </a:cubicBezTo>
                  <a:cubicBezTo>
                    <a:pt x="2175" y="64"/>
                    <a:pt x="2299" y="0"/>
                    <a:pt x="2430" y="0"/>
                  </a:cubicBezTo>
                  <a:cubicBezTo>
                    <a:pt x="2746" y="0"/>
                    <a:pt x="2746" y="0"/>
                    <a:pt x="2746" y="0"/>
                  </a:cubicBezTo>
                  <a:cubicBezTo>
                    <a:pt x="2746" y="2169"/>
                    <a:pt x="2746" y="2169"/>
                    <a:pt x="2746" y="2169"/>
                  </a:cubicBezTo>
                  <a:lnTo>
                    <a:pt x="28" y="2169"/>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a:extLst>
                <a:ext uri="{FF2B5EF4-FFF2-40B4-BE49-F238E27FC236}">
                  <a16:creationId xmlns:a16="http://schemas.microsoft.com/office/drawing/2014/main" id="{D294141D-02FF-9A80-FE60-B682282AC6F4}"/>
                </a:ext>
              </a:extLst>
            </p:cNvPr>
            <p:cNvGrpSpPr/>
            <p:nvPr/>
          </p:nvGrpSpPr>
          <p:grpSpPr>
            <a:xfrm>
              <a:off x="6717720" y="915078"/>
              <a:ext cx="5729364" cy="3311678"/>
              <a:chOff x="6717720" y="915078"/>
              <a:chExt cx="5729364" cy="3311678"/>
            </a:xfrm>
          </p:grpSpPr>
          <p:grpSp>
            <p:nvGrpSpPr>
              <p:cNvPr id="5" name="组合 4">
                <a:extLst>
                  <a:ext uri="{FF2B5EF4-FFF2-40B4-BE49-F238E27FC236}">
                    <a16:creationId xmlns:a16="http://schemas.microsoft.com/office/drawing/2014/main" id="{DF9C78F1-3607-8A96-70B8-0BCFF58C1CD4}"/>
                  </a:ext>
                </a:extLst>
              </p:cNvPr>
              <p:cNvGrpSpPr/>
              <p:nvPr/>
            </p:nvGrpSpPr>
            <p:grpSpPr>
              <a:xfrm>
                <a:off x="6717720" y="1609380"/>
                <a:ext cx="5113872" cy="2617376"/>
                <a:chOff x="6481619" y="-174953"/>
                <a:chExt cx="5113872" cy="2617376"/>
              </a:xfrm>
            </p:grpSpPr>
            <p:sp>
              <p:nvSpPr>
                <p:cNvPr id="9" name="文本框 8">
                  <a:extLst>
                    <a:ext uri="{FF2B5EF4-FFF2-40B4-BE49-F238E27FC236}">
                      <a16:creationId xmlns:a16="http://schemas.microsoft.com/office/drawing/2014/main" id="{17BF8D18-7453-EDBA-3AE8-410922AED8D0}"/>
                    </a:ext>
                  </a:extLst>
                </p:cNvPr>
                <p:cNvSpPr txBox="1"/>
                <p:nvPr/>
              </p:nvSpPr>
              <p:spPr>
                <a:xfrm>
                  <a:off x="6481619" y="-161369"/>
                  <a:ext cx="540000" cy="540000"/>
                </a:xfrm>
                <a:prstGeom prst="roundRect">
                  <a:avLst/>
                </a:prstGeom>
                <a:solidFill>
                  <a:schemeClr val="accent1"/>
                </a:solidFill>
              </p:spPr>
              <p:txBody>
                <a:bodyPr wrap="none" lIns="108000" tIns="108000" rIns="108000" bIns="108000" rtlCol="0" anchor="ctr" anchorCtr="0">
                  <a:noAutofit/>
                </a:bodyPr>
                <a:lstStyle/>
                <a:p>
                  <a:pPr algn="ctr"/>
                  <a:r>
                    <a:rPr kumimoji="1" lang="en-US" altLang="zh-CN" sz="2000" b="1" dirty="0">
                      <a:solidFill>
                        <a:srgbClr val="FFFFFF"/>
                      </a:solidFill>
                      <a:latin typeface="Arial" panose="020B0604020202020204" pitchFamily="34" charset="0"/>
                      <a:ea typeface="微软雅黑" panose="020B0503020204020204" pitchFamily="34" charset="-122"/>
                    </a:rPr>
                    <a:t>01</a:t>
                  </a:r>
                  <a:endParaRPr kumimoji="1" lang="zh-CN" altLang="en-US" sz="2000" b="1" dirty="0">
                    <a:solidFill>
                      <a:srgbClr val="FFFFFF"/>
                    </a:solidFill>
                    <a:latin typeface="Arial" panose="020B0604020202020204" pitchFamily="34" charset="0"/>
                    <a:ea typeface="微软雅黑" panose="020B0503020204020204" pitchFamily="34" charset="-122"/>
                  </a:endParaRPr>
                </a:p>
              </p:txBody>
            </p:sp>
            <p:sp>
              <p:nvSpPr>
                <p:cNvPr id="10" name="矩形 9">
                  <a:extLst>
                    <a:ext uri="{FF2B5EF4-FFF2-40B4-BE49-F238E27FC236}">
                      <a16:creationId xmlns:a16="http://schemas.microsoft.com/office/drawing/2014/main" id="{F55D63F7-D2E4-747E-4964-0C3F0AC8A56B}"/>
                    </a:ext>
                  </a:extLst>
                </p:cNvPr>
                <p:cNvSpPr/>
                <p:nvPr/>
              </p:nvSpPr>
              <p:spPr>
                <a:xfrm>
                  <a:off x="7197613" y="-174953"/>
                  <a:ext cx="4397878" cy="495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r>
                    <a:rPr kumimoji="1" lang="zh-CN" altLang="en-US" b="1" dirty="0">
                      <a:solidFill>
                        <a:schemeClr val="tx1"/>
                      </a:solidFill>
                      <a:latin typeface="Arial" panose="020B0604020202020204" pitchFamily="34" charset="0"/>
                      <a:ea typeface="微软雅黑" panose="020B0503020204020204" pitchFamily="34" charset="-122"/>
                    </a:rPr>
                    <a:t>清洗空格、剔除多余数据、更正错位数据</a:t>
                  </a:r>
                  <a:endParaRPr kumimoji="1" lang="en-US" altLang="zh-CN" b="1" dirty="0">
                    <a:solidFill>
                      <a:schemeClr val="tx1"/>
                    </a:solidFill>
                    <a:latin typeface="Arial" panose="020B0604020202020204" pitchFamily="34" charset="0"/>
                    <a:ea typeface="微软雅黑" panose="020B0503020204020204" pitchFamily="34" charset="-122"/>
                  </a:endParaRPr>
                </a:p>
              </p:txBody>
            </p:sp>
            <p:sp>
              <p:nvSpPr>
                <p:cNvPr id="11" name="矩形 10">
                  <a:extLst>
                    <a:ext uri="{FF2B5EF4-FFF2-40B4-BE49-F238E27FC236}">
                      <a16:creationId xmlns:a16="http://schemas.microsoft.com/office/drawing/2014/main" id="{9C82A3A5-200C-1190-380F-DD3292DB22CF}"/>
                    </a:ext>
                  </a:extLst>
                </p:cNvPr>
                <p:cNvSpPr/>
                <p:nvPr/>
              </p:nvSpPr>
              <p:spPr>
                <a:xfrm>
                  <a:off x="7325841" y="1936093"/>
                  <a:ext cx="4141422" cy="50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endParaRPr lang="en-US" altLang="zh-CN" sz="1800" dirty="0">
                    <a:solidFill>
                      <a:schemeClr val="tx1"/>
                    </a:solidFill>
                    <a:effectLst/>
                    <a:latin typeface="宋体" panose="02010600030101010101" pitchFamily="2" charset="-122"/>
                    <a:ea typeface="微软雅黑" panose="020B0503020204020204" pitchFamily="34" charset="-122"/>
                    <a:cs typeface="Times New Roman" panose="02020603050405020304" pitchFamily="18" charset="0"/>
                  </a:endParaRPr>
                </a:p>
              </p:txBody>
            </p:sp>
          </p:grpSp>
          <p:sp>
            <p:nvSpPr>
              <p:cNvPr id="13" name="文本框 12">
                <a:extLst>
                  <a:ext uri="{FF2B5EF4-FFF2-40B4-BE49-F238E27FC236}">
                    <a16:creationId xmlns:a16="http://schemas.microsoft.com/office/drawing/2014/main" id="{5A289320-9E11-5A9F-3DEC-E1FDFB706D00}"/>
                  </a:ext>
                </a:extLst>
              </p:cNvPr>
              <p:cNvSpPr txBox="1"/>
              <p:nvPr/>
            </p:nvSpPr>
            <p:spPr>
              <a:xfrm>
                <a:off x="7639272" y="915078"/>
                <a:ext cx="4807812" cy="70788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4000" b="1" dirty="0">
                    <a:latin typeface="Arial" panose="020B0604020202020204" pitchFamily="34" charset="0"/>
                    <a:ea typeface="微软雅黑" panose="020B0503020204020204" pitchFamily="34" charset="-122"/>
                  </a:rPr>
                  <a:t>数据清洗</a:t>
                </a:r>
                <a:endParaRPr kumimoji="0" lang="en-US" altLang="zh-CN" sz="4000" b="1" i="0" u="none" strike="noStrike" kern="1200" cap="none" spc="0" normalizeH="0" baseline="0" noProof="0" dirty="0">
                  <a:ln>
                    <a:noFill/>
                  </a:ln>
                  <a:effectLst/>
                  <a:uLnTx/>
                  <a:uFillTx/>
                  <a:latin typeface="Arial" panose="020B0604020202020204" pitchFamily="34" charset="0"/>
                  <a:ea typeface="微软雅黑" panose="020B0503020204020204" pitchFamily="34" charset="-122"/>
                </a:endParaRPr>
              </a:p>
            </p:txBody>
          </p:sp>
        </p:grpSp>
      </p:grpSp>
      <p:pic>
        <p:nvPicPr>
          <p:cNvPr id="4" name="图片 3" descr="图形用户界面, 文本, 应用程序&#10;&#10;描述已自动生成">
            <a:extLst>
              <a:ext uri="{FF2B5EF4-FFF2-40B4-BE49-F238E27FC236}">
                <a16:creationId xmlns:a16="http://schemas.microsoft.com/office/drawing/2014/main" id="{06378BD8-0487-FA2D-7D88-6DF16C0D3077}"/>
              </a:ext>
            </a:extLst>
          </p:cNvPr>
          <p:cNvPicPr>
            <a:picLocks noChangeAspect="1"/>
          </p:cNvPicPr>
          <p:nvPr/>
        </p:nvPicPr>
        <p:blipFill>
          <a:blip r:embed="rId4"/>
          <a:stretch>
            <a:fillRect/>
          </a:stretch>
        </p:blipFill>
        <p:spPr>
          <a:xfrm>
            <a:off x="201406" y="166468"/>
            <a:ext cx="4235450" cy="3876040"/>
          </a:xfrm>
          <a:prstGeom prst="rect">
            <a:avLst/>
          </a:prstGeom>
        </p:spPr>
      </p:pic>
      <p:pic>
        <p:nvPicPr>
          <p:cNvPr id="7" name="图片 6">
            <a:extLst>
              <a:ext uri="{FF2B5EF4-FFF2-40B4-BE49-F238E27FC236}">
                <a16:creationId xmlns:a16="http://schemas.microsoft.com/office/drawing/2014/main" id="{5D434983-0A2C-D66C-1A47-6E7C3A8D3E51}"/>
              </a:ext>
            </a:extLst>
          </p:cNvPr>
          <p:cNvPicPr>
            <a:picLocks noChangeAspect="1"/>
          </p:cNvPicPr>
          <p:nvPr/>
        </p:nvPicPr>
        <p:blipFill>
          <a:blip r:embed="rId5"/>
          <a:stretch>
            <a:fillRect/>
          </a:stretch>
        </p:blipFill>
        <p:spPr>
          <a:xfrm>
            <a:off x="4761105" y="2375684"/>
            <a:ext cx="7130098" cy="1713318"/>
          </a:xfrm>
          <a:prstGeom prst="rect">
            <a:avLst/>
          </a:prstGeom>
        </p:spPr>
      </p:pic>
      <p:pic>
        <p:nvPicPr>
          <p:cNvPr id="16" name="图片 15">
            <a:extLst>
              <a:ext uri="{FF2B5EF4-FFF2-40B4-BE49-F238E27FC236}">
                <a16:creationId xmlns:a16="http://schemas.microsoft.com/office/drawing/2014/main" id="{124C4E1B-9F03-6A30-6AC6-82BA09DC80B1}"/>
              </a:ext>
            </a:extLst>
          </p:cNvPr>
          <p:cNvPicPr>
            <a:picLocks noChangeAspect="1"/>
          </p:cNvPicPr>
          <p:nvPr/>
        </p:nvPicPr>
        <p:blipFill>
          <a:blip r:embed="rId6"/>
          <a:stretch>
            <a:fillRect/>
          </a:stretch>
        </p:blipFill>
        <p:spPr>
          <a:xfrm>
            <a:off x="2583713" y="4407647"/>
            <a:ext cx="9138923" cy="1703010"/>
          </a:xfrm>
          <a:prstGeom prst="rect">
            <a:avLst/>
          </a:prstGeom>
        </p:spPr>
      </p:pic>
    </p:spTree>
    <p:custDataLst>
      <p:tags r:id="rId1"/>
    </p:custDataLst>
    <p:extLst>
      <p:ext uri="{BB962C8B-B14F-4D97-AF65-F5344CB8AC3E}">
        <p14:creationId xmlns:p14="http://schemas.microsoft.com/office/powerpoint/2010/main" val="3493517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ISLIDE.DIAGRAM" val="#954258;"/>
</p:tagLst>
</file>

<file path=ppt/tags/tag11.xml><?xml version="1.0" encoding="utf-8"?>
<p:tagLst xmlns:a="http://schemas.openxmlformats.org/drawingml/2006/main" xmlns:r="http://schemas.openxmlformats.org/officeDocument/2006/relationships" xmlns:p="http://schemas.openxmlformats.org/presentationml/2006/main">
  <p:tag name="ISLIDE.DIAGRAM" val="#954258;"/>
</p:tagLst>
</file>

<file path=ppt/tags/tag12.xml><?xml version="1.0" encoding="utf-8"?>
<p:tagLst xmlns:a="http://schemas.openxmlformats.org/drawingml/2006/main" xmlns:r="http://schemas.openxmlformats.org/officeDocument/2006/relationships" xmlns:p="http://schemas.openxmlformats.org/presentationml/2006/main">
  <p:tag name="ISLIDE.DIAGRAM" val="#954258;"/>
</p:tagLst>
</file>

<file path=ppt/tags/tag13.xml><?xml version="1.0" encoding="utf-8"?>
<p:tagLst xmlns:a="http://schemas.openxmlformats.org/drawingml/2006/main" xmlns:r="http://schemas.openxmlformats.org/officeDocument/2006/relationships" xmlns:p="http://schemas.openxmlformats.org/presentationml/2006/main">
  <p:tag name="ISLIDE.DIAGRAM" val="#954258;"/>
</p:tagLst>
</file>

<file path=ppt/tags/tag14.xml><?xml version="1.0" encoding="utf-8"?>
<p:tagLst xmlns:a="http://schemas.openxmlformats.org/drawingml/2006/main" xmlns:r="http://schemas.openxmlformats.org/officeDocument/2006/relationships" xmlns:p="http://schemas.openxmlformats.org/presentationml/2006/main">
  <p:tag name="ISLIDE.DIAGRAM" val="#954258;"/>
</p:tagLst>
</file>

<file path=ppt/tags/tag15.xml><?xml version="1.0" encoding="utf-8"?>
<p:tagLst xmlns:a="http://schemas.openxmlformats.org/drawingml/2006/main" xmlns:r="http://schemas.openxmlformats.org/officeDocument/2006/relationships" xmlns:p="http://schemas.openxmlformats.org/presentationml/2006/main">
  <p:tag name="ISLIDE.DIAGRAM" val="#954258;"/>
</p:tagLst>
</file>

<file path=ppt/tags/tag16.xml><?xml version="1.0" encoding="utf-8"?>
<p:tagLst xmlns:a="http://schemas.openxmlformats.org/drawingml/2006/main" xmlns:r="http://schemas.openxmlformats.org/officeDocument/2006/relationships" xmlns:p="http://schemas.openxmlformats.org/presentationml/2006/main">
  <p:tag name="ISLIDE.DIAGRAM" val="#954258;"/>
</p:tagLst>
</file>

<file path=ppt/tags/tag17.xml><?xml version="1.0" encoding="utf-8"?>
<p:tagLst xmlns:a="http://schemas.openxmlformats.org/drawingml/2006/main" xmlns:r="http://schemas.openxmlformats.org/officeDocument/2006/relationships" xmlns:p="http://schemas.openxmlformats.org/presentationml/2006/main">
  <p:tag name="ISLIDE.DIAGRAM" val="#954258;"/>
</p:tagLst>
</file>

<file path=ppt/tags/tag18.xml><?xml version="1.0" encoding="utf-8"?>
<p:tagLst xmlns:a="http://schemas.openxmlformats.org/drawingml/2006/main" xmlns:r="http://schemas.openxmlformats.org/officeDocument/2006/relationships" xmlns:p="http://schemas.openxmlformats.org/presentationml/2006/main">
  <p:tag name="ISLIDE.DIAGRAM" val="#954258;"/>
</p:tagLst>
</file>

<file path=ppt/tags/tag19.xml><?xml version="1.0" encoding="utf-8"?>
<p:tagLst xmlns:a="http://schemas.openxmlformats.org/drawingml/2006/main" xmlns:r="http://schemas.openxmlformats.org/officeDocument/2006/relationships" xmlns:p="http://schemas.openxmlformats.org/presentationml/2006/main">
  <p:tag name="ISLIDE.DIAGRAM" val="#954258;"/>
</p:tagLst>
</file>

<file path=ppt/tags/tag2.xml><?xml version="1.0" encoding="utf-8"?>
<p:tagLst xmlns:a="http://schemas.openxmlformats.org/drawingml/2006/main" xmlns:r="http://schemas.openxmlformats.org/officeDocument/2006/relationships" xmlns:p="http://schemas.openxmlformats.org/presentationml/2006/main">
  <p:tag name="ISLIDE.DIAGRAM" val="#954258;"/>
</p:tagLst>
</file>

<file path=ppt/tags/tag20.xml><?xml version="1.0" encoding="utf-8"?>
<p:tagLst xmlns:a="http://schemas.openxmlformats.org/drawingml/2006/main" xmlns:r="http://schemas.openxmlformats.org/officeDocument/2006/relationships" xmlns:p="http://schemas.openxmlformats.org/presentationml/2006/main">
  <p:tag name="ISLIDE.DIAGRAM" val="#954258;"/>
</p:tagLst>
</file>

<file path=ppt/tags/tag21.xml><?xml version="1.0" encoding="utf-8"?>
<p:tagLst xmlns:a="http://schemas.openxmlformats.org/drawingml/2006/main" xmlns:r="http://schemas.openxmlformats.org/officeDocument/2006/relationships" xmlns:p="http://schemas.openxmlformats.org/presentationml/2006/main">
  <p:tag name="ISLIDE.DIAGRAM" val="#954258;"/>
</p:tagLst>
</file>

<file path=ppt/tags/tag22.xml><?xml version="1.0" encoding="utf-8"?>
<p:tagLst xmlns:a="http://schemas.openxmlformats.org/drawingml/2006/main" xmlns:r="http://schemas.openxmlformats.org/officeDocument/2006/relationships" xmlns:p="http://schemas.openxmlformats.org/presentationml/2006/main">
  <p:tag name="ISLIDE.DIAGRAM" val="#954258;"/>
</p:tagLst>
</file>

<file path=ppt/tags/tag23.xml><?xml version="1.0" encoding="utf-8"?>
<p:tagLst xmlns:a="http://schemas.openxmlformats.org/drawingml/2006/main" xmlns:r="http://schemas.openxmlformats.org/officeDocument/2006/relationships" xmlns:p="http://schemas.openxmlformats.org/presentationml/2006/main">
  <p:tag name="ISLIDE.DIAGRAM" val="#954258;"/>
</p:tagLst>
</file>

<file path=ppt/tags/tag24.xml><?xml version="1.0" encoding="utf-8"?>
<p:tagLst xmlns:a="http://schemas.openxmlformats.org/drawingml/2006/main" xmlns:r="http://schemas.openxmlformats.org/officeDocument/2006/relationships" xmlns:p="http://schemas.openxmlformats.org/presentationml/2006/main">
  <p:tag name="ISLIDE.DIAGRAM" val="#954258;"/>
</p:tagLst>
</file>

<file path=ppt/tags/tag25.xml><?xml version="1.0" encoding="utf-8"?>
<p:tagLst xmlns:a="http://schemas.openxmlformats.org/drawingml/2006/main" xmlns:r="http://schemas.openxmlformats.org/officeDocument/2006/relationships" xmlns:p="http://schemas.openxmlformats.org/presentationml/2006/main">
  <p:tag name="ISLIDE.DIAGRAM" val="#954258;"/>
</p:tagLst>
</file>

<file path=ppt/tags/tag26.xml><?xml version="1.0" encoding="utf-8"?>
<p:tagLst xmlns:a="http://schemas.openxmlformats.org/drawingml/2006/main" xmlns:r="http://schemas.openxmlformats.org/officeDocument/2006/relationships" xmlns:p="http://schemas.openxmlformats.org/presentationml/2006/main">
  <p:tag name="ISLIDE.DIAGRAM" val="#954258;"/>
</p:tagLst>
</file>

<file path=ppt/tags/tag27.xml><?xml version="1.0" encoding="utf-8"?>
<p:tagLst xmlns:a="http://schemas.openxmlformats.org/drawingml/2006/main" xmlns:r="http://schemas.openxmlformats.org/officeDocument/2006/relationships" xmlns:p="http://schemas.openxmlformats.org/presentationml/2006/main">
  <p:tag name="ISLIDE.DIAGRAM" val="#954258;"/>
</p:tagLst>
</file>

<file path=ppt/tags/tag28.xml><?xml version="1.0" encoding="utf-8"?>
<p:tagLst xmlns:a="http://schemas.openxmlformats.org/drawingml/2006/main" xmlns:r="http://schemas.openxmlformats.org/officeDocument/2006/relationships" xmlns:p="http://schemas.openxmlformats.org/presentationml/2006/main">
  <p:tag name="ISLIDE.DIAGRAM" val="#954258;"/>
</p:tagLst>
</file>

<file path=ppt/tags/tag29.xml><?xml version="1.0" encoding="utf-8"?>
<p:tagLst xmlns:a="http://schemas.openxmlformats.org/drawingml/2006/main" xmlns:r="http://schemas.openxmlformats.org/officeDocument/2006/relationships" xmlns:p="http://schemas.openxmlformats.org/presentationml/2006/main">
  <p:tag name="ISLIDE.DIAGRAM" val="#954258;"/>
</p:tagLst>
</file>

<file path=ppt/tags/tag3.xml><?xml version="1.0" encoding="utf-8"?>
<p:tagLst xmlns:a="http://schemas.openxmlformats.org/drawingml/2006/main" xmlns:r="http://schemas.openxmlformats.org/officeDocument/2006/relationships" xmlns:p="http://schemas.openxmlformats.org/presentationml/2006/main">
  <p:tag name="ISLIDE.DIAGRAM" val="#954258;"/>
</p:tagLst>
</file>

<file path=ppt/tags/tag4.xml><?xml version="1.0" encoding="utf-8"?>
<p:tagLst xmlns:a="http://schemas.openxmlformats.org/drawingml/2006/main" xmlns:r="http://schemas.openxmlformats.org/officeDocument/2006/relationships" xmlns:p="http://schemas.openxmlformats.org/presentationml/2006/main">
  <p:tag name="ISLIDE.DIAGRAM" val="#954258;"/>
</p:tagLst>
</file>

<file path=ppt/tags/tag5.xml><?xml version="1.0" encoding="utf-8"?>
<p:tagLst xmlns:a="http://schemas.openxmlformats.org/drawingml/2006/main" xmlns:r="http://schemas.openxmlformats.org/officeDocument/2006/relationships" xmlns:p="http://schemas.openxmlformats.org/presentationml/2006/main">
  <p:tag name="ISLIDE.DIAGRAM" val="#954258;"/>
</p:tagLst>
</file>

<file path=ppt/tags/tag6.xml><?xml version="1.0" encoding="utf-8"?>
<p:tagLst xmlns:a="http://schemas.openxmlformats.org/drawingml/2006/main" xmlns:r="http://schemas.openxmlformats.org/officeDocument/2006/relationships" xmlns:p="http://schemas.openxmlformats.org/presentationml/2006/main">
  <p:tag name="ISLIDE.DIAGRAM" val="#954258;"/>
</p:tagLst>
</file>

<file path=ppt/tags/tag7.xml><?xml version="1.0" encoding="utf-8"?>
<p:tagLst xmlns:a="http://schemas.openxmlformats.org/drawingml/2006/main" xmlns:r="http://schemas.openxmlformats.org/officeDocument/2006/relationships" xmlns:p="http://schemas.openxmlformats.org/presentationml/2006/main">
  <p:tag name="ISLIDE.DIAGRAM" val="#954258;"/>
</p:tagLst>
</file>

<file path=ppt/tags/tag8.xml><?xml version="1.0" encoding="utf-8"?>
<p:tagLst xmlns:a="http://schemas.openxmlformats.org/drawingml/2006/main" xmlns:r="http://schemas.openxmlformats.org/officeDocument/2006/relationships" xmlns:p="http://schemas.openxmlformats.org/presentationml/2006/main">
  <p:tag name="ISLIDE.DIAGRAM" val="#954258;"/>
</p:tagLst>
</file>

<file path=ppt/tags/tag9.xml><?xml version="1.0" encoding="utf-8"?>
<p:tagLst xmlns:a="http://schemas.openxmlformats.org/drawingml/2006/main" xmlns:r="http://schemas.openxmlformats.org/officeDocument/2006/relationships" xmlns:p="http://schemas.openxmlformats.org/presentationml/2006/main">
  <p:tag name="ISLIDE.DIAGRAM" val="#954258;"/>
</p:tagLst>
</file>

<file path=ppt/theme/theme1.xml><?xml version="1.0" encoding="utf-8"?>
<a:theme xmlns:a="http://schemas.openxmlformats.org/drawingml/2006/main" name="Designed by OfficePLUS">
  <a:themeElements>
    <a:clrScheme name="iSlide">
      <a:dk1>
        <a:srgbClr val="2F2F2F"/>
      </a:dk1>
      <a:lt1>
        <a:srgbClr val="FFFFFF"/>
      </a:lt1>
      <a:dk2>
        <a:srgbClr val="778495"/>
      </a:dk2>
      <a:lt2>
        <a:srgbClr val="F0F0F0"/>
      </a:lt2>
      <a:accent1>
        <a:srgbClr val="7B3A10"/>
      </a:accent1>
      <a:accent2>
        <a:srgbClr val="333F66"/>
      </a:accent2>
      <a:accent3>
        <a:srgbClr val="D42B23"/>
      </a:accent3>
      <a:accent4>
        <a:srgbClr val="FB9D4B"/>
      </a:accent4>
      <a:accent5>
        <a:srgbClr val="8C502B"/>
      </a:accent5>
      <a:accent6>
        <a:srgbClr val="661F1F"/>
      </a:accent6>
      <a:hlink>
        <a:srgbClr val="F84D4D"/>
      </a:hlink>
      <a:folHlink>
        <a:srgbClr val="979797"/>
      </a:folHlink>
    </a:clrScheme>
    <a:fontScheme name="font">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402</TotalTime>
  <Words>1325</Words>
  <Application>Microsoft Office PowerPoint</Application>
  <PresentationFormat>宽屏</PresentationFormat>
  <Paragraphs>435</Paragraphs>
  <Slides>36</Slides>
  <Notes>28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等线</vt:lpstr>
      <vt:lpstr>宋体</vt:lpstr>
      <vt:lpstr>微软雅黑</vt:lpstr>
      <vt:lpstr>Arial</vt:lpstr>
      <vt:lpstr>Calibri</vt:lpstr>
      <vt:lpstr>Designed by OfficePLUS</vt:lpstr>
      <vt:lpstr>上海二手房价预测</vt:lpstr>
      <vt:lpstr>PowerPoint 演示文稿</vt:lpstr>
      <vt:lpstr>一、数据获取</vt:lpstr>
      <vt:lpstr>PowerPoint 演示文稿</vt:lpstr>
      <vt:lpstr>PowerPoint 演示文稿</vt:lpstr>
      <vt:lpstr>PowerPoint 演示文稿</vt:lpstr>
      <vt:lpstr>PowerPoint 演示文稿</vt:lpstr>
      <vt:lpstr>二、数据预处理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三、模型训练和预测</vt:lpstr>
      <vt:lpstr>PowerPoint 演示文稿</vt:lpstr>
      <vt:lpstr>PowerPoint 演示文稿</vt:lpstr>
      <vt:lpstr>PowerPoint 演示文稿</vt:lpstr>
      <vt:lpstr>四、模型评估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结果分析</vt:lpstr>
      <vt:lpstr>PowerPoint 演示文稿</vt:lpstr>
      <vt:lpstr>谢谢观看</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汉 李</cp:lastModifiedBy>
  <cp:revision>59</cp:revision>
  <cp:lastPrinted>2024-02-05T16:00:00Z</cp:lastPrinted>
  <dcterms:created xsi:type="dcterms:W3CDTF">2024-02-05T16:00:00Z</dcterms:created>
  <dcterms:modified xsi:type="dcterms:W3CDTF">2024-07-03T16:50:13Z</dcterms:modified>
</cp:coreProperties>
</file>